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Lst>
  <p:sldSz cx="7559675" cy="10691813"/>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089B3FF-A1A3-9F5C-5504-03601F82DCB7}" name="Delphine ENGELVIN" initials="DE" userId="S::dengelvin@artisanat-bfc.fr::3b2dbe11-4687-4a71-96df-4893614363d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F3250"/>
    <a:srgbClr val="A8131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1373" y="-3403"/>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microsoft.com/office/2018/10/relationships/authors" Target="authors.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66976" y="1749795"/>
            <a:ext cx="6425724" cy="3722335"/>
          </a:xfrm>
        </p:spPr>
        <p:txBody>
          <a:bodyPr anchor="b"/>
          <a:lstStyle>
            <a:lvl1pPr algn="ctr">
              <a:defRPr sz="4960"/>
            </a:lvl1pPr>
          </a:lstStyle>
          <a:p>
            <a:r>
              <a:rPr lang="fr-FR"/>
              <a:t>Modifiez le style du titre</a:t>
            </a:r>
            <a:endParaRPr lang="en-US" dirty="0"/>
          </a:p>
        </p:txBody>
      </p:sp>
      <p:sp>
        <p:nvSpPr>
          <p:cNvPr id="3" name="Subtitle 2"/>
          <p:cNvSpPr>
            <a:spLocks noGrp="1"/>
          </p:cNvSpPr>
          <p:nvPr>
            <p:ph type="subTitle" idx="1"/>
          </p:nvPr>
        </p:nvSpPr>
        <p:spPr>
          <a:xfrm>
            <a:off x="944960" y="5615678"/>
            <a:ext cx="5669756" cy="2581379"/>
          </a:xfrm>
        </p:spPr>
        <p:txBody>
          <a:bodyPr/>
          <a:lstStyle>
            <a:lvl1pPr marL="0" indent="0" algn="ctr">
              <a:buNone/>
              <a:defRPr sz="1984"/>
            </a:lvl1pPr>
            <a:lvl2pPr marL="377967" indent="0" algn="ctr">
              <a:buNone/>
              <a:defRPr sz="1653"/>
            </a:lvl2pPr>
            <a:lvl3pPr marL="755934" indent="0" algn="ctr">
              <a:buNone/>
              <a:defRPr sz="1488"/>
            </a:lvl3pPr>
            <a:lvl4pPr marL="1133902" indent="0" algn="ctr">
              <a:buNone/>
              <a:defRPr sz="1323"/>
            </a:lvl4pPr>
            <a:lvl5pPr marL="1511869" indent="0" algn="ctr">
              <a:buNone/>
              <a:defRPr sz="1323"/>
            </a:lvl5pPr>
            <a:lvl6pPr marL="1889836" indent="0" algn="ctr">
              <a:buNone/>
              <a:defRPr sz="1323"/>
            </a:lvl6pPr>
            <a:lvl7pPr marL="2267803" indent="0" algn="ctr">
              <a:buNone/>
              <a:defRPr sz="1323"/>
            </a:lvl7pPr>
            <a:lvl8pPr marL="2645771" indent="0" algn="ctr">
              <a:buNone/>
              <a:defRPr sz="1323"/>
            </a:lvl8pPr>
            <a:lvl9pPr marL="3023738" indent="0" algn="ctr">
              <a:buNone/>
              <a:defRPr sz="1323"/>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23083563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5315211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409893" y="569240"/>
            <a:ext cx="1630055" cy="906081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519728" y="569240"/>
            <a:ext cx="4795669" cy="9060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31660793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2709776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515791" y="2665532"/>
            <a:ext cx="6520220" cy="4447496"/>
          </a:xfrm>
        </p:spPr>
        <p:txBody>
          <a:bodyPr anchor="b"/>
          <a:lstStyle>
            <a:lvl1pPr>
              <a:defRPr sz="4960"/>
            </a:lvl1pPr>
          </a:lstStyle>
          <a:p>
            <a:r>
              <a:rPr lang="fr-FR"/>
              <a:t>Modifiez le style du titre</a:t>
            </a:r>
            <a:endParaRPr lang="en-US" dirty="0"/>
          </a:p>
        </p:txBody>
      </p:sp>
      <p:sp>
        <p:nvSpPr>
          <p:cNvPr id="3" name="Text Placeholder 2"/>
          <p:cNvSpPr>
            <a:spLocks noGrp="1"/>
          </p:cNvSpPr>
          <p:nvPr>
            <p:ph type="body" idx="1"/>
          </p:nvPr>
        </p:nvSpPr>
        <p:spPr>
          <a:xfrm>
            <a:off x="515791" y="7155103"/>
            <a:ext cx="6520220" cy="2338833"/>
          </a:xfrm>
        </p:spPr>
        <p:txBody>
          <a:bodyPr/>
          <a:lstStyle>
            <a:lvl1pPr marL="0" indent="0">
              <a:buNone/>
              <a:defRPr sz="1984">
                <a:solidFill>
                  <a:schemeClr val="tx1"/>
                </a:solidFill>
              </a:defRPr>
            </a:lvl1pPr>
            <a:lvl2pPr marL="377967" indent="0">
              <a:buNone/>
              <a:defRPr sz="1653">
                <a:solidFill>
                  <a:schemeClr val="tx1">
                    <a:tint val="75000"/>
                  </a:schemeClr>
                </a:solidFill>
              </a:defRPr>
            </a:lvl2pPr>
            <a:lvl3pPr marL="755934" indent="0">
              <a:buNone/>
              <a:defRPr sz="1488">
                <a:solidFill>
                  <a:schemeClr val="tx1">
                    <a:tint val="75000"/>
                  </a:schemeClr>
                </a:solidFill>
              </a:defRPr>
            </a:lvl3pPr>
            <a:lvl4pPr marL="1133902" indent="0">
              <a:buNone/>
              <a:defRPr sz="1323">
                <a:solidFill>
                  <a:schemeClr val="tx1">
                    <a:tint val="75000"/>
                  </a:schemeClr>
                </a:solidFill>
              </a:defRPr>
            </a:lvl4pPr>
            <a:lvl5pPr marL="1511869" indent="0">
              <a:buNone/>
              <a:defRPr sz="1323">
                <a:solidFill>
                  <a:schemeClr val="tx1">
                    <a:tint val="75000"/>
                  </a:schemeClr>
                </a:solidFill>
              </a:defRPr>
            </a:lvl5pPr>
            <a:lvl6pPr marL="1889836" indent="0">
              <a:buNone/>
              <a:defRPr sz="1323">
                <a:solidFill>
                  <a:schemeClr val="tx1">
                    <a:tint val="75000"/>
                  </a:schemeClr>
                </a:solidFill>
              </a:defRPr>
            </a:lvl6pPr>
            <a:lvl7pPr marL="2267803" indent="0">
              <a:buNone/>
              <a:defRPr sz="1323">
                <a:solidFill>
                  <a:schemeClr val="tx1">
                    <a:tint val="75000"/>
                  </a:schemeClr>
                </a:solidFill>
              </a:defRPr>
            </a:lvl7pPr>
            <a:lvl8pPr marL="2645771" indent="0">
              <a:buNone/>
              <a:defRPr sz="1323">
                <a:solidFill>
                  <a:schemeClr val="tx1">
                    <a:tint val="75000"/>
                  </a:schemeClr>
                </a:solidFill>
              </a:defRPr>
            </a:lvl8pPr>
            <a:lvl9pPr marL="3023738" indent="0">
              <a:buNone/>
              <a:defRPr sz="1323">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0198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519728"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827085" y="2846200"/>
            <a:ext cx="3212862" cy="6783857"/>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28759761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520712" y="569242"/>
            <a:ext cx="6520220" cy="2066590"/>
          </a:xfrm>
        </p:spPr>
        <p:txBody>
          <a:bodyPr/>
          <a:lstStyle/>
          <a:p>
            <a:r>
              <a:rPr lang="fr-FR"/>
              <a:t>Modifiez le style du titre</a:t>
            </a:r>
            <a:endParaRPr lang="en-US" dirty="0"/>
          </a:p>
        </p:txBody>
      </p:sp>
      <p:sp>
        <p:nvSpPr>
          <p:cNvPr id="3" name="Text Placeholder 2"/>
          <p:cNvSpPr>
            <a:spLocks noGrp="1"/>
          </p:cNvSpPr>
          <p:nvPr>
            <p:ph type="body" idx="1"/>
          </p:nvPr>
        </p:nvSpPr>
        <p:spPr>
          <a:xfrm>
            <a:off x="520713" y="2620980"/>
            <a:ext cx="3198096"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4" name="Content Placeholder 3"/>
          <p:cNvSpPr>
            <a:spLocks noGrp="1"/>
          </p:cNvSpPr>
          <p:nvPr>
            <p:ph sz="half" idx="2"/>
          </p:nvPr>
        </p:nvSpPr>
        <p:spPr>
          <a:xfrm>
            <a:off x="520713" y="3905482"/>
            <a:ext cx="3198096"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827086" y="2620980"/>
            <a:ext cx="3213847" cy="1284502"/>
          </a:xfrm>
        </p:spPr>
        <p:txBody>
          <a:bodyPr anchor="b"/>
          <a:lstStyle>
            <a:lvl1pPr marL="0" indent="0">
              <a:buNone/>
              <a:defRPr sz="1984" b="1"/>
            </a:lvl1pPr>
            <a:lvl2pPr marL="377967" indent="0">
              <a:buNone/>
              <a:defRPr sz="1653" b="1"/>
            </a:lvl2pPr>
            <a:lvl3pPr marL="755934" indent="0">
              <a:buNone/>
              <a:defRPr sz="1488" b="1"/>
            </a:lvl3pPr>
            <a:lvl4pPr marL="1133902" indent="0">
              <a:buNone/>
              <a:defRPr sz="1323" b="1"/>
            </a:lvl4pPr>
            <a:lvl5pPr marL="1511869" indent="0">
              <a:buNone/>
              <a:defRPr sz="1323" b="1"/>
            </a:lvl5pPr>
            <a:lvl6pPr marL="1889836" indent="0">
              <a:buNone/>
              <a:defRPr sz="1323" b="1"/>
            </a:lvl6pPr>
            <a:lvl7pPr marL="2267803" indent="0">
              <a:buNone/>
              <a:defRPr sz="1323" b="1"/>
            </a:lvl7pPr>
            <a:lvl8pPr marL="2645771" indent="0">
              <a:buNone/>
              <a:defRPr sz="1323" b="1"/>
            </a:lvl8pPr>
            <a:lvl9pPr marL="3023738" indent="0">
              <a:buNone/>
              <a:defRPr sz="1323" b="1"/>
            </a:lvl9pPr>
          </a:lstStyle>
          <a:p>
            <a:pPr lvl="0"/>
            <a:r>
              <a:rPr lang="fr-FR"/>
              <a:t>Cliquez pour modifier les styles du texte du masque</a:t>
            </a:r>
          </a:p>
        </p:txBody>
      </p:sp>
      <p:sp>
        <p:nvSpPr>
          <p:cNvPr id="6" name="Content Placeholder 5"/>
          <p:cNvSpPr>
            <a:spLocks noGrp="1"/>
          </p:cNvSpPr>
          <p:nvPr>
            <p:ph sz="quarter" idx="4"/>
          </p:nvPr>
        </p:nvSpPr>
        <p:spPr>
          <a:xfrm>
            <a:off x="3827086" y="3905482"/>
            <a:ext cx="3213847" cy="574437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0069953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4" name="Footer Placeholder 3"/>
          <p:cNvSpPr>
            <a:spLocks noGrp="1"/>
          </p:cNvSpPr>
          <p:nvPr>
            <p:ph type="ftr" sz="quarter" idx="11"/>
          </p:nvPr>
        </p:nvSpPr>
        <p:spPr/>
        <p:txBody>
          <a:bodyPr/>
          <a:lstStyle/>
          <a:p>
            <a:endParaRPr lang="fr-FR" dirty="0"/>
          </a:p>
        </p:txBody>
      </p:sp>
      <p:sp>
        <p:nvSpPr>
          <p:cNvPr id="5" name="Slide Number Placeholder 4"/>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93370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3" name="Footer Placeholder 2"/>
          <p:cNvSpPr>
            <a:spLocks noGrp="1"/>
          </p:cNvSpPr>
          <p:nvPr>
            <p:ph type="ftr" sz="quarter" idx="11"/>
          </p:nvPr>
        </p:nvSpPr>
        <p:spPr/>
        <p:txBody>
          <a:bodyPr/>
          <a:lstStyle/>
          <a:p>
            <a:endParaRPr lang="fr-FR" dirty="0"/>
          </a:p>
        </p:txBody>
      </p:sp>
      <p:sp>
        <p:nvSpPr>
          <p:cNvPr id="4" name="Slide Number Placeholder 3"/>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739782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Content Placeholder 2"/>
          <p:cNvSpPr>
            <a:spLocks noGrp="1"/>
          </p:cNvSpPr>
          <p:nvPr>
            <p:ph idx="1"/>
          </p:nvPr>
        </p:nvSpPr>
        <p:spPr>
          <a:xfrm>
            <a:off x="3213847" y="1539425"/>
            <a:ext cx="3827085" cy="7598117"/>
          </a:xfrm>
        </p:spPr>
        <p:txBody>
          <a:bodyPr/>
          <a:lstStyle>
            <a:lvl1pPr>
              <a:defRPr sz="2645"/>
            </a:lvl1pPr>
            <a:lvl2pPr>
              <a:defRPr sz="2315"/>
            </a:lvl2pPr>
            <a:lvl3pPr>
              <a:defRPr sz="1984"/>
            </a:lvl3pPr>
            <a:lvl4pPr>
              <a:defRPr sz="1653"/>
            </a:lvl4pPr>
            <a:lvl5pPr>
              <a:defRPr sz="1653"/>
            </a:lvl5pPr>
            <a:lvl6pPr>
              <a:defRPr sz="1653"/>
            </a:lvl6pPr>
            <a:lvl7pPr>
              <a:defRPr sz="1653"/>
            </a:lvl7pPr>
            <a:lvl8pPr>
              <a:defRPr sz="1653"/>
            </a:lvl8pPr>
            <a:lvl9pPr>
              <a:defRPr sz="1653"/>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1189672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520712" y="712788"/>
            <a:ext cx="2438192" cy="2494756"/>
          </a:xfrm>
        </p:spPr>
        <p:txBody>
          <a:bodyPr anchor="b"/>
          <a:lstStyle>
            <a:lvl1pPr>
              <a:defRPr sz="2645"/>
            </a:lvl1pPr>
          </a:lstStyle>
          <a:p>
            <a:r>
              <a:rPr lang="fr-FR"/>
              <a:t>Modifiez le style du titre</a:t>
            </a:r>
            <a:endParaRPr lang="en-US" dirty="0"/>
          </a:p>
        </p:txBody>
      </p:sp>
      <p:sp>
        <p:nvSpPr>
          <p:cNvPr id="3" name="Picture Placeholder 2"/>
          <p:cNvSpPr>
            <a:spLocks noGrp="1" noChangeAspect="1"/>
          </p:cNvSpPr>
          <p:nvPr>
            <p:ph type="pic" idx="1"/>
          </p:nvPr>
        </p:nvSpPr>
        <p:spPr>
          <a:xfrm>
            <a:off x="3213847" y="1539425"/>
            <a:ext cx="3827085" cy="7598117"/>
          </a:xfrm>
        </p:spPr>
        <p:txBody>
          <a:bodyPr anchor="t"/>
          <a:lstStyle>
            <a:lvl1pPr marL="0" indent="0">
              <a:buNone/>
              <a:defRPr sz="2645"/>
            </a:lvl1pPr>
            <a:lvl2pPr marL="377967" indent="0">
              <a:buNone/>
              <a:defRPr sz="2315"/>
            </a:lvl2pPr>
            <a:lvl3pPr marL="755934" indent="0">
              <a:buNone/>
              <a:defRPr sz="1984"/>
            </a:lvl3pPr>
            <a:lvl4pPr marL="1133902" indent="0">
              <a:buNone/>
              <a:defRPr sz="1653"/>
            </a:lvl4pPr>
            <a:lvl5pPr marL="1511869" indent="0">
              <a:buNone/>
              <a:defRPr sz="1653"/>
            </a:lvl5pPr>
            <a:lvl6pPr marL="1889836" indent="0">
              <a:buNone/>
              <a:defRPr sz="1653"/>
            </a:lvl6pPr>
            <a:lvl7pPr marL="2267803" indent="0">
              <a:buNone/>
              <a:defRPr sz="1653"/>
            </a:lvl7pPr>
            <a:lvl8pPr marL="2645771" indent="0">
              <a:buNone/>
              <a:defRPr sz="1653"/>
            </a:lvl8pPr>
            <a:lvl9pPr marL="3023738" indent="0">
              <a:buNone/>
              <a:defRPr sz="1653"/>
            </a:lvl9pPr>
          </a:lstStyle>
          <a:p>
            <a:r>
              <a:rPr lang="fr-FR" dirty="0"/>
              <a:t>Cliquez sur l'icône pour ajouter une image</a:t>
            </a:r>
            <a:endParaRPr lang="en-US" dirty="0"/>
          </a:p>
        </p:txBody>
      </p:sp>
      <p:sp>
        <p:nvSpPr>
          <p:cNvPr id="4" name="Text Placeholder 3"/>
          <p:cNvSpPr>
            <a:spLocks noGrp="1"/>
          </p:cNvSpPr>
          <p:nvPr>
            <p:ph type="body" sz="half" idx="2"/>
          </p:nvPr>
        </p:nvSpPr>
        <p:spPr>
          <a:xfrm>
            <a:off x="520712" y="3207544"/>
            <a:ext cx="2438192" cy="5942372"/>
          </a:xfrm>
        </p:spPr>
        <p:txBody>
          <a:bodyPr/>
          <a:lstStyle>
            <a:lvl1pPr marL="0" indent="0">
              <a:buNone/>
              <a:defRPr sz="1323"/>
            </a:lvl1pPr>
            <a:lvl2pPr marL="377967" indent="0">
              <a:buNone/>
              <a:defRPr sz="1157"/>
            </a:lvl2pPr>
            <a:lvl3pPr marL="755934" indent="0">
              <a:buNone/>
              <a:defRPr sz="992"/>
            </a:lvl3pPr>
            <a:lvl4pPr marL="1133902" indent="0">
              <a:buNone/>
              <a:defRPr sz="827"/>
            </a:lvl4pPr>
            <a:lvl5pPr marL="1511869" indent="0">
              <a:buNone/>
              <a:defRPr sz="827"/>
            </a:lvl5pPr>
            <a:lvl6pPr marL="1889836" indent="0">
              <a:buNone/>
              <a:defRPr sz="827"/>
            </a:lvl6pPr>
            <a:lvl7pPr marL="2267803" indent="0">
              <a:buNone/>
              <a:defRPr sz="827"/>
            </a:lvl7pPr>
            <a:lvl8pPr marL="2645771" indent="0">
              <a:buNone/>
              <a:defRPr sz="827"/>
            </a:lvl8pPr>
            <a:lvl9pPr marL="3023738" indent="0">
              <a:buNone/>
              <a:defRPr sz="827"/>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7424AA24-619F-4A98-A6DC-20C7CCCF5054}" type="datetimeFigureOut">
              <a:rPr lang="fr-FR" smtClean="0"/>
              <a:t>31/03/2025</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A0840FB4-6998-42A7-AD2E-BDD30A481788}" type="slidenum">
              <a:rPr lang="fr-FR" smtClean="0"/>
              <a:t>‹N°›</a:t>
            </a:fld>
            <a:endParaRPr lang="fr-FR" dirty="0"/>
          </a:p>
        </p:txBody>
      </p:sp>
    </p:spTree>
    <p:extLst>
      <p:ext uri="{BB962C8B-B14F-4D97-AF65-F5344CB8AC3E}">
        <p14:creationId xmlns:p14="http://schemas.microsoft.com/office/powerpoint/2010/main" val="10880268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19728" y="569242"/>
            <a:ext cx="6520220" cy="2066590"/>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519728" y="9909729"/>
            <a:ext cx="1700927" cy="569240"/>
          </a:xfrm>
          <a:prstGeom prst="rect">
            <a:avLst/>
          </a:prstGeom>
        </p:spPr>
        <p:txBody>
          <a:bodyPr vert="horz" lIns="91440" tIns="45720" rIns="91440" bIns="45720" rtlCol="0" anchor="ctr"/>
          <a:lstStyle>
            <a:lvl1pPr algn="l">
              <a:defRPr sz="992">
                <a:solidFill>
                  <a:schemeClr val="tx1">
                    <a:tint val="75000"/>
                  </a:schemeClr>
                </a:solidFill>
              </a:defRPr>
            </a:lvl1pPr>
          </a:lstStyle>
          <a:p>
            <a:fld id="{7424AA24-619F-4A98-A6DC-20C7CCCF5054}" type="datetimeFigureOut">
              <a:rPr lang="fr-FR" smtClean="0"/>
              <a:t>31/03/2025</a:t>
            </a:fld>
            <a:endParaRPr lang="fr-FR" dirty="0"/>
          </a:p>
        </p:txBody>
      </p:sp>
      <p:sp>
        <p:nvSpPr>
          <p:cNvPr id="5" name="Footer Placeholder 4"/>
          <p:cNvSpPr>
            <a:spLocks noGrp="1"/>
          </p:cNvSpPr>
          <p:nvPr>
            <p:ph type="ftr" sz="quarter" idx="3"/>
          </p:nvPr>
        </p:nvSpPr>
        <p:spPr>
          <a:xfrm>
            <a:off x="2504143" y="9909729"/>
            <a:ext cx="2551390" cy="569240"/>
          </a:xfrm>
          <a:prstGeom prst="rect">
            <a:avLst/>
          </a:prstGeom>
        </p:spPr>
        <p:txBody>
          <a:bodyPr vert="horz" lIns="91440" tIns="45720" rIns="91440" bIns="45720" rtlCol="0" anchor="ctr"/>
          <a:lstStyle>
            <a:lvl1pPr algn="ctr">
              <a:defRPr sz="992">
                <a:solidFill>
                  <a:schemeClr val="tx1">
                    <a:tint val="75000"/>
                  </a:schemeClr>
                </a:solidFill>
              </a:defRPr>
            </a:lvl1pPr>
          </a:lstStyle>
          <a:p>
            <a:endParaRPr lang="fr-FR" dirty="0"/>
          </a:p>
        </p:txBody>
      </p:sp>
      <p:sp>
        <p:nvSpPr>
          <p:cNvPr id="6" name="Slide Number Placeholder 5"/>
          <p:cNvSpPr>
            <a:spLocks noGrp="1"/>
          </p:cNvSpPr>
          <p:nvPr>
            <p:ph type="sldNum" sz="quarter" idx="4"/>
          </p:nvPr>
        </p:nvSpPr>
        <p:spPr>
          <a:xfrm>
            <a:off x="5339020" y="9909729"/>
            <a:ext cx="1700927" cy="569240"/>
          </a:xfrm>
          <a:prstGeom prst="rect">
            <a:avLst/>
          </a:prstGeom>
        </p:spPr>
        <p:txBody>
          <a:bodyPr vert="horz" lIns="91440" tIns="45720" rIns="91440" bIns="45720" rtlCol="0" anchor="ctr"/>
          <a:lstStyle>
            <a:lvl1pPr algn="r">
              <a:defRPr sz="992">
                <a:solidFill>
                  <a:schemeClr val="tx1">
                    <a:tint val="75000"/>
                  </a:schemeClr>
                </a:solidFill>
              </a:defRPr>
            </a:lvl1pPr>
          </a:lstStyle>
          <a:p>
            <a:fld id="{A0840FB4-6998-42A7-AD2E-BDD30A481788}" type="slidenum">
              <a:rPr lang="fr-FR" smtClean="0"/>
              <a:t>‹N°›</a:t>
            </a:fld>
            <a:endParaRPr lang="fr-FR" dirty="0"/>
          </a:p>
        </p:txBody>
      </p:sp>
    </p:spTree>
    <p:extLst>
      <p:ext uri="{BB962C8B-B14F-4D97-AF65-F5344CB8AC3E}">
        <p14:creationId xmlns:p14="http://schemas.microsoft.com/office/powerpoint/2010/main" val="39165619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755934" rtl="0" eaLnBrk="1" latinLnBrk="0" hangingPunct="1">
        <a:lnSpc>
          <a:spcPct val="90000"/>
        </a:lnSpc>
        <a:spcBef>
          <a:spcPct val="0"/>
        </a:spcBef>
        <a:buNone/>
        <a:defRPr sz="3637" kern="1200">
          <a:solidFill>
            <a:schemeClr val="tx1"/>
          </a:solidFill>
          <a:latin typeface="+mj-lt"/>
          <a:ea typeface="+mj-ea"/>
          <a:cs typeface="+mj-cs"/>
        </a:defRPr>
      </a:lvl1pPr>
    </p:titleStyle>
    <p:bodyStyle>
      <a:lvl1pPr marL="188984" indent="-188984" algn="l" defTabSz="755934" rtl="0" eaLnBrk="1" latinLnBrk="0" hangingPunct="1">
        <a:lnSpc>
          <a:spcPct val="90000"/>
        </a:lnSpc>
        <a:spcBef>
          <a:spcPts val="827"/>
        </a:spcBef>
        <a:buFont typeface="Arial" panose="020B0604020202020204" pitchFamily="34" charset="0"/>
        <a:buChar char="•"/>
        <a:defRPr sz="2315" kern="1200">
          <a:solidFill>
            <a:schemeClr val="tx1"/>
          </a:solidFill>
          <a:latin typeface="+mn-lt"/>
          <a:ea typeface="+mn-ea"/>
          <a:cs typeface="+mn-cs"/>
        </a:defRPr>
      </a:lvl1pPr>
      <a:lvl2pPr marL="566951" indent="-188984" algn="l" defTabSz="755934" rtl="0" eaLnBrk="1" latinLnBrk="0" hangingPunct="1">
        <a:lnSpc>
          <a:spcPct val="90000"/>
        </a:lnSpc>
        <a:spcBef>
          <a:spcPts val="413"/>
        </a:spcBef>
        <a:buFont typeface="Arial" panose="020B0604020202020204" pitchFamily="34" charset="0"/>
        <a:buChar char="•"/>
        <a:defRPr sz="1984" kern="1200">
          <a:solidFill>
            <a:schemeClr val="tx1"/>
          </a:solidFill>
          <a:latin typeface="+mn-lt"/>
          <a:ea typeface="+mn-ea"/>
          <a:cs typeface="+mn-cs"/>
        </a:defRPr>
      </a:lvl2pPr>
      <a:lvl3pPr marL="944918" indent="-188984" algn="l" defTabSz="755934" rtl="0" eaLnBrk="1" latinLnBrk="0" hangingPunct="1">
        <a:lnSpc>
          <a:spcPct val="90000"/>
        </a:lnSpc>
        <a:spcBef>
          <a:spcPts val="413"/>
        </a:spcBef>
        <a:buFont typeface="Arial" panose="020B0604020202020204" pitchFamily="34" charset="0"/>
        <a:buChar char="•"/>
        <a:defRPr sz="1653" kern="1200">
          <a:solidFill>
            <a:schemeClr val="tx1"/>
          </a:solidFill>
          <a:latin typeface="+mn-lt"/>
          <a:ea typeface="+mn-ea"/>
          <a:cs typeface="+mn-cs"/>
        </a:defRPr>
      </a:lvl3pPr>
      <a:lvl4pPr marL="1322885"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4pPr>
      <a:lvl5pPr marL="1700853"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5pPr>
      <a:lvl6pPr marL="2078820"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6pPr>
      <a:lvl7pPr marL="2456787"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7pPr>
      <a:lvl8pPr marL="2834754"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8pPr>
      <a:lvl9pPr marL="3212722" indent="-188984" algn="l" defTabSz="755934" rtl="0" eaLnBrk="1" latinLnBrk="0" hangingPunct="1">
        <a:lnSpc>
          <a:spcPct val="90000"/>
        </a:lnSpc>
        <a:spcBef>
          <a:spcPts val="413"/>
        </a:spcBef>
        <a:buFont typeface="Arial" panose="020B0604020202020204" pitchFamily="34" charset="0"/>
        <a:buChar char="•"/>
        <a:defRPr sz="1488" kern="1200">
          <a:solidFill>
            <a:schemeClr val="tx1"/>
          </a:solidFill>
          <a:latin typeface="+mn-lt"/>
          <a:ea typeface="+mn-ea"/>
          <a:cs typeface="+mn-cs"/>
        </a:defRPr>
      </a:lvl9pPr>
    </p:bodyStyle>
    <p:otherStyle>
      <a:defPPr>
        <a:defRPr lang="en-US"/>
      </a:defPPr>
      <a:lvl1pPr marL="0" algn="l" defTabSz="755934" rtl="0" eaLnBrk="1" latinLnBrk="0" hangingPunct="1">
        <a:defRPr sz="1488" kern="1200">
          <a:solidFill>
            <a:schemeClr val="tx1"/>
          </a:solidFill>
          <a:latin typeface="+mn-lt"/>
          <a:ea typeface="+mn-ea"/>
          <a:cs typeface="+mn-cs"/>
        </a:defRPr>
      </a:lvl1pPr>
      <a:lvl2pPr marL="377967" algn="l" defTabSz="755934" rtl="0" eaLnBrk="1" latinLnBrk="0" hangingPunct="1">
        <a:defRPr sz="1488" kern="1200">
          <a:solidFill>
            <a:schemeClr val="tx1"/>
          </a:solidFill>
          <a:latin typeface="+mn-lt"/>
          <a:ea typeface="+mn-ea"/>
          <a:cs typeface="+mn-cs"/>
        </a:defRPr>
      </a:lvl2pPr>
      <a:lvl3pPr marL="755934" algn="l" defTabSz="755934" rtl="0" eaLnBrk="1" latinLnBrk="0" hangingPunct="1">
        <a:defRPr sz="1488" kern="1200">
          <a:solidFill>
            <a:schemeClr val="tx1"/>
          </a:solidFill>
          <a:latin typeface="+mn-lt"/>
          <a:ea typeface="+mn-ea"/>
          <a:cs typeface="+mn-cs"/>
        </a:defRPr>
      </a:lvl3pPr>
      <a:lvl4pPr marL="1133902" algn="l" defTabSz="755934" rtl="0" eaLnBrk="1" latinLnBrk="0" hangingPunct="1">
        <a:defRPr sz="1488" kern="1200">
          <a:solidFill>
            <a:schemeClr val="tx1"/>
          </a:solidFill>
          <a:latin typeface="+mn-lt"/>
          <a:ea typeface="+mn-ea"/>
          <a:cs typeface="+mn-cs"/>
        </a:defRPr>
      </a:lvl4pPr>
      <a:lvl5pPr marL="1511869" algn="l" defTabSz="755934" rtl="0" eaLnBrk="1" latinLnBrk="0" hangingPunct="1">
        <a:defRPr sz="1488" kern="1200">
          <a:solidFill>
            <a:schemeClr val="tx1"/>
          </a:solidFill>
          <a:latin typeface="+mn-lt"/>
          <a:ea typeface="+mn-ea"/>
          <a:cs typeface="+mn-cs"/>
        </a:defRPr>
      </a:lvl5pPr>
      <a:lvl6pPr marL="1889836" algn="l" defTabSz="755934" rtl="0" eaLnBrk="1" latinLnBrk="0" hangingPunct="1">
        <a:defRPr sz="1488" kern="1200">
          <a:solidFill>
            <a:schemeClr val="tx1"/>
          </a:solidFill>
          <a:latin typeface="+mn-lt"/>
          <a:ea typeface="+mn-ea"/>
          <a:cs typeface="+mn-cs"/>
        </a:defRPr>
      </a:lvl6pPr>
      <a:lvl7pPr marL="2267803" algn="l" defTabSz="755934" rtl="0" eaLnBrk="1" latinLnBrk="0" hangingPunct="1">
        <a:defRPr sz="1488" kern="1200">
          <a:solidFill>
            <a:schemeClr val="tx1"/>
          </a:solidFill>
          <a:latin typeface="+mn-lt"/>
          <a:ea typeface="+mn-ea"/>
          <a:cs typeface="+mn-cs"/>
        </a:defRPr>
      </a:lvl7pPr>
      <a:lvl8pPr marL="2645771" algn="l" defTabSz="755934" rtl="0" eaLnBrk="1" latinLnBrk="0" hangingPunct="1">
        <a:defRPr sz="1488" kern="1200">
          <a:solidFill>
            <a:schemeClr val="tx1"/>
          </a:solidFill>
          <a:latin typeface="+mn-lt"/>
          <a:ea typeface="+mn-ea"/>
          <a:cs typeface="+mn-cs"/>
        </a:defRPr>
      </a:lvl8pPr>
      <a:lvl9pPr marL="3023738" algn="l" defTabSz="755934" rtl="0" eaLnBrk="1" latinLnBrk="0" hangingPunct="1">
        <a:defRPr sz="148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9.gif"/><Relationship Id="rId2" Type="http://schemas.openxmlformats.org/officeDocument/2006/relationships/hyperlink" Target="mailto:recrutement@artisanat-bfc.fr" TargetMode="External"/><Relationship Id="rId1" Type="http://schemas.openxmlformats.org/officeDocument/2006/relationships/slideLayout" Target="../slideLayouts/slideLayout1.xml"/><Relationship Id="rId6" Type="http://schemas.openxmlformats.org/officeDocument/2006/relationships/image" Target="../media/image8.png"/><Relationship Id="rId5" Type="http://schemas.openxmlformats.org/officeDocument/2006/relationships/image" Target="../media/image7.png"/><Relationship Id="rId10" Type="http://schemas.openxmlformats.org/officeDocument/2006/relationships/image" Target="../media/image12.png"/><Relationship Id="rId4" Type="http://schemas.openxmlformats.org/officeDocument/2006/relationships/image" Target="../media/image6.png"/><Relationship Id="rId9"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Image 9" descr="Une image contenant capture d’écran, texte, Graphique, logo&#10;&#10;Description générée automatiquement">
            <a:extLst>
              <a:ext uri="{FF2B5EF4-FFF2-40B4-BE49-F238E27FC236}">
                <a16:creationId xmlns:a16="http://schemas.microsoft.com/office/drawing/2014/main" id="{C040DE29-F008-013E-A4B3-CF0D31F61910}"/>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t="18355"/>
          <a:stretch/>
        </p:blipFill>
        <p:spPr>
          <a:xfrm>
            <a:off x="-1" y="-6778"/>
            <a:ext cx="7559675" cy="1488606"/>
          </a:xfrm>
          <a:prstGeom prst="rect">
            <a:avLst/>
          </a:prstGeom>
        </p:spPr>
      </p:pic>
      <p:sp>
        <p:nvSpPr>
          <p:cNvPr id="5" name="Rectangle 4">
            <a:extLst>
              <a:ext uri="{FF2B5EF4-FFF2-40B4-BE49-F238E27FC236}">
                <a16:creationId xmlns:a16="http://schemas.microsoft.com/office/drawing/2014/main" id="{0164F9E2-070B-9D07-0382-10544EA67C37}"/>
              </a:ext>
            </a:extLst>
          </p:cNvPr>
          <p:cNvSpPr>
            <a:spLocks noChangeArrowheads="1"/>
          </p:cNvSpPr>
          <p:nvPr/>
        </p:nvSpPr>
        <p:spPr bwMode="auto">
          <a:xfrm>
            <a:off x="4527977" y="2689161"/>
            <a:ext cx="3190196"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200"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endParaRPr>
          </a:p>
        </p:txBody>
      </p:sp>
      <p:grpSp>
        <p:nvGrpSpPr>
          <p:cNvPr id="24" name="Groupe 23">
            <a:extLst>
              <a:ext uri="{FF2B5EF4-FFF2-40B4-BE49-F238E27FC236}">
                <a16:creationId xmlns:a16="http://schemas.microsoft.com/office/drawing/2014/main" id="{597C789F-4E46-925A-8C14-AEB4F8030983}"/>
              </a:ext>
            </a:extLst>
          </p:cNvPr>
          <p:cNvGrpSpPr/>
          <p:nvPr/>
        </p:nvGrpSpPr>
        <p:grpSpPr>
          <a:xfrm>
            <a:off x="4202881" y="2009364"/>
            <a:ext cx="2467682" cy="199650"/>
            <a:chOff x="4241332" y="1727737"/>
            <a:chExt cx="2467682" cy="199650"/>
          </a:xfrm>
        </p:grpSpPr>
        <p:sp>
          <p:nvSpPr>
            <p:cNvPr id="6" name="Rectangle 18">
              <a:extLst>
                <a:ext uri="{FF2B5EF4-FFF2-40B4-BE49-F238E27FC236}">
                  <a16:creationId xmlns:a16="http://schemas.microsoft.com/office/drawing/2014/main" id="{4FF21483-849F-17AB-7437-0EBC9F90B888}"/>
                </a:ext>
              </a:extLst>
            </p:cNvPr>
            <p:cNvSpPr>
              <a:spLocks noChangeArrowheads="1"/>
            </p:cNvSpPr>
            <p:nvPr/>
          </p:nvSpPr>
          <p:spPr bwMode="auto">
            <a:xfrm>
              <a:off x="4526247" y="1742721"/>
              <a:ext cx="2182767"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Nevers (58)</a:t>
              </a:r>
              <a:endParaRPr kumimoji="0" lang="fr-FR" altLang="fr-FR" sz="1800" i="0" u="none" strike="noStrike" cap="none" normalizeH="0" baseline="0" dirty="0">
                <a:ln>
                  <a:noFill/>
                </a:ln>
                <a:solidFill>
                  <a:schemeClr val="tx1"/>
                </a:solidFill>
                <a:effectLst/>
                <a:latin typeface="Roboto Slab" pitchFamily="2" charset="0"/>
                <a:ea typeface="Roboto Slab" pitchFamily="2" charset="0"/>
              </a:endParaRPr>
            </a:p>
          </p:txBody>
        </p:sp>
        <p:pic>
          <p:nvPicPr>
            <p:cNvPr id="2063" name="Picture 15" descr="Une image contenant cercle, créativité&#10;&#10;Description générée automatiquement">
              <a:extLst>
                <a:ext uri="{FF2B5EF4-FFF2-40B4-BE49-F238E27FC236}">
                  <a16:creationId xmlns:a16="http://schemas.microsoft.com/office/drawing/2014/main" id="{0DA51764-C655-BFA0-DE44-FA21B7F54B3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41332" y="1727737"/>
              <a:ext cx="166688" cy="196850"/>
            </a:xfrm>
            <a:prstGeom prst="rect">
              <a:avLst/>
            </a:prstGeom>
            <a:noFill/>
            <a:extLst>
              <a:ext uri="{909E8E84-426E-40DD-AFC4-6F175D3DCCD1}">
                <a14:hiddenFill xmlns:a14="http://schemas.microsoft.com/office/drawing/2010/main">
                  <a:solidFill>
                    <a:srgbClr val="FFFFFF"/>
                  </a:solidFill>
                </a14:hiddenFill>
              </a:ext>
            </a:extLst>
          </p:spPr>
        </p:pic>
      </p:grpSp>
      <p:sp>
        <p:nvSpPr>
          <p:cNvPr id="14" name="Rectangle : coins arrondis 3">
            <a:extLst>
              <a:ext uri="{FF2B5EF4-FFF2-40B4-BE49-F238E27FC236}">
                <a16:creationId xmlns:a16="http://schemas.microsoft.com/office/drawing/2014/main" id="{C440760E-89EA-688E-7F29-4C40B02D5903}"/>
              </a:ext>
            </a:extLst>
          </p:cNvPr>
          <p:cNvSpPr>
            <a:spLocks noChangeArrowheads="1"/>
          </p:cNvSpPr>
          <p:nvPr/>
        </p:nvSpPr>
        <p:spPr bwMode="auto">
          <a:xfrm>
            <a:off x="34990" y="1532150"/>
            <a:ext cx="3883733" cy="1254916"/>
          </a:xfrm>
          <a:prstGeom prst="roundRect">
            <a:avLst>
              <a:gd name="adj" fmla="val 16667"/>
            </a:avLst>
          </a:prstGeom>
          <a:solidFill>
            <a:srgbClr val="B0D2D9"/>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bodyPr>
          <a:lstStyle/>
          <a:p>
            <a:endParaRPr lang="fr-FR" dirty="0"/>
          </a:p>
        </p:txBody>
      </p:sp>
      <p:sp>
        <p:nvSpPr>
          <p:cNvPr id="15" name="Zone de texte 1">
            <a:extLst>
              <a:ext uri="{FF2B5EF4-FFF2-40B4-BE49-F238E27FC236}">
                <a16:creationId xmlns:a16="http://schemas.microsoft.com/office/drawing/2014/main" id="{FD68B6A0-7AA8-ACD7-2EB8-C17E240EB21B}"/>
              </a:ext>
            </a:extLst>
          </p:cNvPr>
          <p:cNvSpPr txBox="1">
            <a:spLocks noChangeArrowheads="1"/>
          </p:cNvSpPr>
          <p:nvPr/>
        </p:nvSpPr>
        <p:spPr bwMode="auto">
          <a:xfrm>
            <a:off x="115142" y="1633784"/>
            <a:ext cx="3723428" cy="1107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b="1" dirty="0">
                <a:solidFill>
                  <a:srgbClr val="0F3250"/>
                </a:solidFill>
                <a:uFill>
                  <a:solidFill>
                    <a:srgbClr val="000000"/>
                  </a:solidFill>
                </a:uFill>
                <a:latin typeface="Roboto Slab" pitchFamily="2" charset="0"/>
                <a:ea typeface="Roboto Slab" pitchFamily="2" charset="0"/>
                <a:cs typeface="Arial Unicode MS"/>
              </a:rPr>
              <a:t>Un chargé de mission transition énergétique, écologique et numérique</a:t>
            </a:r>
          </a:p>
          <a:p>
            <a:pPr algn="ctr"/>
            <a:r>
              <a:rPr lang="fr-FR" sz="1800" b="1" dirty="0">
                <a:ln>
                  <a:noFill/>
                </a:ln>
                <a:solidFill>
                  <a:srgbClr val="0F3250"/>
                </a:solidFill>
                <a:effectLst/>
                <a:uFill>
                  <a:solidFill>
                    <a:srgbClr val="000000"/>
                  </a:solidFill>
                </a:uFill>
                <a:latin typeface="Roboto Slab" pitchFamily="2" charset="0"/>
                <a:ea typeface="Roboto Slab" pitchFamily="2" charset="0"/>
                <a:cs typeface="Arial Unicode MS"/>
              </a:rPr>
              <a:t>(H/F)</a:t>
            </a:r>
            <a:endParaRPr lang="fr-FR" sz="1800" dirty="0">
              <a:ln>
                <a:noFill/>
              </a:ln>
              <a:solidFill>
                <a:srgbClr val="000000"/>
              </a:solidFill>
              <a:effectLst/>
              <a:uFill>
                <a:solidFill>
                  <a:srgbClr val="000000"/>
                </a:solidFill>
              </a:uFill>
              <a:latin typeface="Roboto Slab" pitchFamily="2" charset="0"/>
              <a:ea typeface="Roboto Slab" pitchFamily="2" charset="0"/>
              <a:cs typeface="Arial Unicode MS"/>
            </a:endParaRPr>
          </a:p>
        </p:txBody>
      </p:sp>
      <p:sp>
        <p:nvSpPr>
          <p:cNvPr id="17" name="Rectangle 22">
            <a:extLst>
              <a:ext uri="{FF2B5EF4-FFF2-40B4-BE49-F238E27FC236}">
                <a16:creationId xmlns:a16="http://schemas.microsoft.com/office/drawing/2014/main" id="{2D372AE7-19A5-73A7-310E-00AFC021DEF2}"/>
              </a:ext>
            </a:extLst>
          </p:cNvPr>
          <p:cNvSpPr>
            <a:spLocks noChangeArrowheads="1"/>
          </p:cNvSpPr>
          <p:nvPr/>
        </p:nvSpPr>
        <p:spPr bwMode="auto">
          <a:xfrm>
            <a:off x="152400" y="152400"/>
            <a:ext cx="7559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18" name="Rectangle 23">
            <a:extLst>
              <a:ext uri="{FF2B5EF4-FFF2-40B4-BE49-F238E27FC236}">
                <a16:creationId xmlns:a16="http://schemas.microsoft.com/office/drawing/2014/main" id="{C100759B-78E9-ADA6-67BF-DD180669930C}"/>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19" name="Rectangle 26">
            <a:extLst>
              <a:ext uri="{FF2B5EF4-FFF2-40B4-BE49-F238E27FC236}">
                <a16:creationId xmlns:a16="http://schemas.microsoft.com/office/drawing/2014/main" id="{162033E4-5986-6969-3ADB-0A8058F2CA9C}"/>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dirty="0">
                <a:ln>
                  <a:noFill/>
                </a:ln>
                <a:solidFill>
                  <a:schemeClr val="tx1"/>
                </a:solidFill>
                <a:effectLst/>
                <a:latin typeface="Arial" panose="020B0604020202020204" pitchFamily="34" charset="0"/>
              </a:rPr>
            </a:br>
            <a:endParaRPr kumimoji="0" lang="fr-FR" altLang="fr-F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0" name="Rectangle 27">
            <a:extLst>
              <a:ext uri="{FF2B5EF4-FFF2-40B4-BE49-F238E27FC236}">
                <a16:creationId xmlns:a16="http://schemas.microsoft.com/office/drawing/2014/main" id="{8959DDC4-438F-3E98-FF5A-B95A8B4F3489}"/>
              </a:ext>
            </a:extLst>
          </p:cNvPr>
          <p:cNvSpPr>
            <a:spLocks noChangeArrowheads="1"/>
          </p:cNvSpPr>
          <p:nvPr/>
        </p:nvSpPr>
        <p:spPr bwMode="auto">
          <a:xfrm>
            <a:off x="63193" y="2781399"/>
            <a:ext cx="7496482" cy="79078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1" i="0" u="none" strike="noStrike" cap="none" normalizeH="0" baseline="0" dirty="0">
                <a:ln>
                  <a:noFill/>
                </a:ln>
                <a:solidFill>
                  <a:srgbClr val="0F3250"/>
                </a:solidFill>
                <a:effectLst/>
                <a:latin typeface="Montserrat Medium" pitchFamily="2" charset="0"/>
                <a:ea typeface="Roboto Slab" pitchFamily="2" charset="0"/>
                <a:cs typeface="Calibri" panose="020F0502020204030204" pitchFamily="34" charset="0"/>
              </a:rPr>
              <a:t>Et si vous rejoigniez une structure régionale qui accompagne les artisans d’aujourd’hui et de demain ?</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600" b="0" i="0" u="none" strike="noStrike" cap="none" normalizeH="0" baseline="0" dirty="0">
              <a:ln>
                <a:noFill/>
              </a:ln>
              <a:solidFill>
                <a:schemeClr val="tx1"/>
              </a:solidFill>
              <a:effectLst/>
              <a:latin typeface="Montserrat Medium" pitchFamily="2" charset="0"/>
              <a:ea typeface="Roboto Slab" pitchFamily="2"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1400" b="0" i="0" u="none" strike="noStrike" cap="none" normalizeH="0" baseline="0" dirty="0">
                <a:ln>
                  <a:noFill/>
                </a:ln>
                <a:solidFill>
                  <a:srgbClr val="0F3250"/>
                </a:solidFill>
                <a:effectLst/>
                <a:latin typeface="Montserrat Medium" pitchFamily="2" charset="0"/>
                <a:ea typeface="Roboto Slab" pitchFamily="2" charset="0"/>
                <a:cs typeface="Calibri" panose="020F0502020204030204" pitchFamily="34" charset="0"/>
              </a:rPr>
              <a:t>Administrée par des artisans élus et toujours au plus près de ses clients, la </a:t>
            </a:r>
            <a:r>
              <a:rPr kumimoji="0" lang="fr-FR" altLang="fr-FR" sz="1400" b="1" i="0" u="none" strike="noStrike" cap="none" normalizeH="0" baseline="0" dirty="0">
                <a:ln>
                  <a:noFill/>
                </a:ln>
                <a:solidFill>
                  <a:srgbClr val="0F3250"/>
                </a:solidFill>
                <a:effectLst/>
                <a:latin typeface="Montserrat Medium" pitchFamily="2" charset="0"/>
                <a:ea typeface="Roboto Slab" pitchFamily="2" charset="0"/>
                <a:cs typeface="Calibri" panose="020F0502020204030204" pitchFamily="34" charset="0"/>
              </a:rPr>
              <a:t>CMA de Bourgogne Franche-Comté</a:t>
            </a:r>
            <a:r>
              <a:rPr kumimoji="0" lang="fr-FR" altLang="fr-FR" sz="1400" b="0" i="0" u="none" strike="noStrike" cap="none" normalizeH="0" baseline="0" dirty="0">
                <a:ln>
                  <a:noFill/>
                </a:ln>
                <a:solidFill>
                  <a:srgbClr val="0F3250"/>
                </a:solidFill>
                <a:effectLst/>
                <a:latin typeface="Montserrat Medium" pitchFamily="2" charset="0"/>
                <a:ea typeface="Roboto Slab" pitchFamily="2" charset="0"/>
                <a:cs typeface="Calibri" panose="020F0502020204030204" pitchFamily="34" charset="0"/>
              </a:rPr>
              <a:t> accompagne les entreprises artisanales tout au long de leur vie et agit pour que l’artisanat soit reconnu dans l’économie régionale et locale.</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fr-FR" altLang="fr-FR" sz="8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ts val="600"/>
              </a:spcAft>
              <a:buClrTx/>
              <a:buSzTx/>
              <a:buFontTx/>
              <a:buNone/>
              <a:tabLst/>
            </a:pPr>
            <a:r>
              <a:rPr kumimoji="0" lang="fr-FR" altLang="fr-FR" sz="1600" b="1" i="0" u="none" strike="noStrike" cap="none" normalizeH="0" baseline="0" dirty="0">
                <a:ln>
                  <a:noFill/>
                </a:ln>
                <a:solidFill>
                  <a:srgbClr val="A8131D"/>
                </a:solidFill>
                <a:effectLst/>
                <a:latin typeface="Roboto Slab" pitchFamily="2" charset="0"/>
                <a:ea typeface="Roboto Slab" pitchFamily="2" charset="0"/>
                <a:cs typeface="Segoe UI" panose="020B0502040204020203" pitchFamily="34" charset="0"/>
              </a:rPr>
              <a:t>Description du poste</a:t>
            </a:r>
          </a:p>
          <a:p>
            <a:pPr algn="just"/>
            <a:r>
              <a:rPr lang="fr-FR" sz="1200" dirty="0">
                <a:solidFill>
                  <a:srgbClr val="0F3250"/>
                </a:solidFill>
                <a:latin typeface="Montserrat Medium" pitchFamily="2" charset="0"/>
                <a:cs typeface="Calibri" panose="020F0502020204030204" pitchFamily="34" charset="0"/>
              </a:rPr>
              <a:t>Rattaché à la Direction Développement Economique et Territorial et placé sous l’autorité de la Responsable Régionale des experts en transition numérique et T2E, le chargé de mission  (H/F) est responsable des actions de diagnostic et de conseil des chefs d’entreprises en lien avec les enjeux liés à l’énergie, à l’économie circulaire et à la transformation numérique.</a:t>
            </a:r>
          </a:p>
          <a:p>
            <a:pPr>
              <a:spcBef>
                <a:spcPts val="600"/>
              </a:spcBef>
              <a:spcAft>
                <a:spcPts val="600"/>
              </a:spcAft>
            </a:pPr>
            <a:r>
              <a:rPr lang="fr-FR" altLang="fr-FR" sz="1600" b="1" dirty="0">
                <a:solidFill>
                  <a:srgbClr val="A8131D"/>
                </a:solidFill>
                <a:latin typeface="Roboto Slab" pitchFamily="2" charset="0"/>
                <a:ea typeface="Roboto Slab" pitchFamily="2" charset="0"/>
                <a:cs typeface="Segoe UI" panose="020B0502040204020203" pitchFamily="34" charset="0"/>
              </a:rPr>
              <a:t>Missions</a:t>
            </a:r>
          </a:p>
          <a:p>
            <a:pPr lvl="0" algn="just">
              <a:lnSpc>
                <a:spcPct val="115000"/>
              </a:lnSpc>
            </a:pPr>
            <a:r>
              <a:rPr lang="fr-FR" sz="1200" dirty="0">
                <a:solidFill>
                  <a:srgbClr val="0F3250"/>
                </a:solidFill>
                <a:latin typeface="Montserrat Medium" pitchFamily="2" charset="0"/>
                <a:cs typeface="Calibri" panose="020F0502020204030204" pitchFamily="34" charset="0"/>
              </a:rPr>
              <a:t>- Réaliser des diagnostics et des accompagnements individuels auprès des entreprises sur les thématiques suivantes : économie d’énergie, énergies renouvelables (photovoltaïque, solaire), rénovation thermique de leur locaux, multi-flux (énergie, matières premières, déchets, eau…), économie circulaire : </a:t>
            </a:r>
          </a:p>
          <a:p>
            <a:pPr marL="800100" lvl="1" indent="-342900" algn="just">
              <a:lnSpc>
                <a:spcPct val="115000"/>
              </a:lnSpc>
              <a:buFont typeface="Calibri" panose="020F0502020204030204" pitchFamily="34" charset="0"/>
              <a:buChar char="-"/>
            </a:pPr>
            <a:r>
              <a:rPr lang="fr-FR" sz="1200" dirty="0">
                <a:solidFill>
                  <a:srgbClr val="0F3250"/>
                </a:solidFill>
                <a:latin typeface="Montserrat Medium" pitchFamily="2" charset="0"/>
                <a:cs typeface="Calibri" panose="020F0502020204030204" pitchFamily="34" charset="0"/>
              </a:rPr>
              <a:t>Etat des lieux principalement sur site, </a:t>
            </a:r>
          </a:p>
          <a:p>
            <a:pPr marL="800100" lvl="1" indent="-342900" algn="just">
              <a:lnSpc>
                <a:spcPct val="115000"/>
              </a:lnSpc>
              <a:buFont typeface="Calibri" panose="020F0502020204030204" pitchFamily="34" charset="0"/>
              <a:buChar char="-"/>
            </a:pPr>
            <a:r>
              <a:rPr lang="fr-FR" sz="1200" dirty="0">
                <a:solidFill>
                  <a:srgbClr val="0F3250"/>
                </a:solidFill>
                <a:latin typeface="Montserrat Medium" pitchFamily="2" charset="0"/>
                <a:cs typeface="Calibri" panose="020F0502020204030204" pitchFamily="34" charset="0"/>
              </a:rPr>
              <a:t>Analyse des données et préconisations de solutions techniques, financières et/ou organisationnelles adaptées à l’activité, au process et au bâti, puis définition avec le chef d’entreprise d’un plan d’actions ; </a:t>
            </a:r>
          </a:p>
          <a:p>
            <a:pPr marL="800100" lvl="1" indent="-342900" algn="just">
              <a:lnSpc>
                <a:spcPct val="115000"/>
              </a:lnSpc>
              <a:buFont typeface="Calibri" panose="020F0502020204030204" pitchFamily="34" charset="0"/>
              <a:buChar char="-"/>
            </a:pPr>
            <a:r>
              <a:rPr lang="fr-FR" sz="1200" dirty="0">
                <a:solidFill>
                  <a:srgbClr val="0F3250"/>
                </a:solidFill>
                <a:latin typeface="Montserrat Medium" pitchFamily="2" charset="0"/>
                <a:cs typeface="Calibri" panose="020F0502020204030204" pitchFamily="34" charset="0"/>
              </a:rPr>
              <a:t>Formalisation d’un compte-rendu et restitution ; </a:t>
            </a:r>
          </a:p>
          <a:p>
            <a:pPr marL="800100" lvl="1" indent="-342900" algn="just">
              <a:lnSpc>
                <a:spcPct val="115000"/>
              </a:lnSpc>
              <a:spcAft>
                <a:spcPts val="600"/>
              </a:spcAft>
              <a:buFont typeface="Calibri" panose="020F0502020204030204" pitchFamily="34" charset="0"/>
              <a:buChar char="-"/>
            </a:pPr>
            <a:r>
              <a:rPr lang="fr-FR" sz="1200" dirty="0">
                <a:solidFill>
                  <a:srgbClr val="0F3250"/>
                </a:solidFill>
                <a:latin typeface="Montserrat Medium" pitchFamily="2" charset="0"/>
                <a:cs typeface="Calibri" panose="020F0502020204030204" pitchFamily="34" charset="0"/>
              </a:rPr>
              <a:t>Suivi des actions engagées suite aux préconisations, capitalisation des données ; </a:t>
            </a:r>
          </a:p>
          <a:p>
            <a:pPr marL="171450" lvl="0" indent="-171450" algn="just">
              <a:lnSpc>
                <a:spcPct val="115000"/>
              </a:lnSpc>
              <a:spcAft>
                <a:spcPts val="600"/>
              </a:spcAft>
              <a:buFontTx/>
              <a:buChar char="-"/>
            </a:pPr>
            <a:r>
              <a:rPr lang="fr-FR" sz="1200" dirty="0">
                <a:solidFill>
                  <a:srgbClr val="0F3250"/>
                </a:solidFill>
                <a:latin typeface="Montserrat Medium" pitchFamily="2" charset="0"/>
                <a:cs typeface="Calibri" panose="020F0502020204030204" pitchFamily="34" charset="0"/>
              </a:rPr>
              <a:t>Organiser des opérations collectives en lien avec des dynamiques environnementales en mobilisant des entreprises, et ce en partenariat avec des territoires ou  d’autres partenaires (exemple : bourse aux matériaux, évènements autour de la réparation…) ; </a:t>
            </a:r>
          </a:p>
          <a:p>
            <a:pPr marL="171450" lvl="0" indent="-171450" algn="just">
              <a:lnSpc>
                <a:spcPct val="115000"/>
              </a:lnSpc>
              <a:spcAft>
                <a:spcPts val="600"/>
              </a:spcAft>
              <a:buFontTx/>
              <a:buChar char="-"/>
            </a:pPr>
            <a:r>
              <a:rPr lang="fr-FR" sz="1200" dirty="0">
                <a:solidFill>
                  <a:srgbClr val="0F3250"/>
                </a:solidFill>
                <a:latin typeface="Montserrat Medium" pitchFamily="2" charset="0"/>
                <a:cs typeface="Calibri" panose="020F0502020204030204" pitchFamily="34" charset="0"/>
              </a:rPr>
              <a:t>Prospecter des artisans et détecter leurs besoins liés à la transition énergétique, écologique ou numérique ;</a:t>
            </a:r>
          </a:p>
          <a:p>
            <a:pPr marL="171450" lvl="0" indent="-171450" algn="just">
              <a:lnSpc>
                <a:spcPct val="115000"/>
              </a:lnSpc>
              <a:spcAft>
                <a:spcPts val="600"/>
              </a:spcAft>
              <a:buFontTx/>
              <a:buChar char="-"/>
            </a:pPr>
            <a:r>
              <a:rPr lang="fr-FR" sz="1200" dirty="0">
                <a:solidFill>
                  <a:srgbClr val="0F3250"/>
                </a:solidFill>
                <a:latin typeface="Montserrat Medium" pitchFamily="2" charset="0"/>
                <a:cs typeface="Calibri" panose="020F0502020204030204" pitchFamily="34" charset="0"/>
              </a:rPr>
              <a:t>Mettre en place et suivre des projets liés à la transformation digitale ;</a:t>
            </a:r>
          </a:p>
          <a:p>
            <a:pPr marL="171450" lvl="0" indent="-171450" algn="just">
              <a:lnSpc>
                <a:spcPct val="115000"/>
              </a:lnSpc>
              <a:buFontTx/>
              <a:buChar char="-"/>
            </a:pPr>
            <a:r>
              <a:rPr lang="fr-FR" sz="1200" dirty="0">
                <a:solidFill>
                  <a:srgbClr val="0F3250"/>
                </a:solidFill>
                <a:latin typeface="Montserrat Medium" pitchFamily="2" charset="0"/>
                <a:cs typeface="Calibri" panose="020F0502020204030204" pitchFamily="34" charset="0"/>
              </a:rPr>
              <a:t>Accompagner des projets transversaux (transition numérique, formations, lien avec </a:t>
            </a:r>
            <a:r>
              <a:rPr lang="fr-FR" sz="1200">
                <a:solidFill>
                  <a:srgbClr val="0F3250"/>
                </a:solidFill>
                <a:latin typeface="Montserrat Medium" pitchFamily="2" charset="0"/>
                <a:cs typeface="Calibri" panose="020F0502020204030204" pitchFamily="34" charset="0"/>
              </a:rPr>
              <a:t>les collectivités…) </a:t>
            </a:r>
            <a:r>
              <a:rPr lang="fr-FR" sz="1200" dirty="0">
                <a:solidFill>
                  <a:srgbClr val="0F3250"/>
                </a:solidFill>
                <a:latin typeface="Montserrat Medium" pitchFamily="2" charset="0"/>
                <a:cs typeface="Calibri" panose="020F0502020204030204" pitchFamily="34" charset="0"/>
              </a:rPr>
              <a:t>et vous participez à la promotion de l’offre de services de la CMA BFC.</a:t>
            </a:r>
          </a:p>
          <a:p>
            <a:pPr marL="171450" lvl="0" indent="-171450" algn="just">
              <a:lnSpc>
                <a:spcPct val="115000"/>
              </a:lnSpc>
              <a:buFontTx/>
              <a:buChar char="-"/>
            </a:pPr>
            <a:endParaRPr lang="fr-FR" sz="1200" dirty="0">
              <a:solidFill>
                <a:srgbClr val="0F3250"/>
              </a:solidFill>
              <a:latin typeface="Montserrat Medium" pitchFamily="2" charset="0"/>
              <a:cs typeface="Calibri" panose="020F0502020204030204" pitchFamily="34" charset="0"/>
            </a:endParaRPr>
          </a:p>
          <a:p>
            <a:pPr>
              <a:lnSpc>
                <a:spcPct val="120000"/>
              </a:lnSpc>
              <a:spcAft>
                <a:spcPts val="600"/>
              </a:spcAft>
            </a:pPr>
            <a:r>
              <a:rPr lang="fr-FR" sz="1200" b="1" dirty="0">
                <a:solidFill>
                  <a:srgbClr val="0F3250"/>
                </a:solidFill>
                <a:latin typeface="Roboto Slab" pitchFamily="2" charset="0"/>
                <a:cs typeface="Calibri" panose="020F0502020204030204" pitchFamily="34" charset="0"/>
              </a:rPr>
              <a:t>Le poste à pourvoir dès que possible est situé à Nevers.</a:t>
            </a:r>
            <a:endParaRPr lang="fr-FR" sz="1200" dirty="0">
              <a:solidFill>
                <a:srgbClr val="0F3250"/>
              </a:solidFill>
              <a:latin typeface="Roboto Slab" pitchFamily="2" charset="0"/>
              <a:cs typeface="Calibri" panose="020F0502020204030204" pitchFamily="34" charset="0"/>
            </a:endParaRPr>
          </a:p>
          <a:p>
            <a:pPr lvl="0">
              <a:lnSpc>
                <a:spcPct val="120000"/>
              </a:lnSpc>
              <a:spcAft>
                <a:spcPts val="600"/>
              </a:spcAft>
            </a:pPr>
            <a:endParaRPr lang="fr-FR" sz="1200" dirty="0">
              <a:solidFill>
                <a:srgbClr val="0F3250"/>
              </a:solidFill>
              <a:latin typeface="Montserrat Medium" pitchFamily="2" charset="0"/>
              <a:cs typeface="Calibri" panose="020F0502020204030204" pitchFamily="34" charset="0"/>
            </a:endParaRPr>
          </a:p>
        </p:txBody>
      </p:sp>
      <p:sp>
        <p:nvSpPr>
          <p:cNvPr id="21" name="Rectangle 31">
            <a:extLst>
              <a:ext uri="{FF2B5EF4-FFF2-40B4-BE49-F238E27FC236}">
                <a16:creationId xmlns:a16="http://schemas.microsoft.com/office/drawing/2014/main" id="{FB22B064-6355-E17E-CDD5-14D7954D68BD}"/>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69938" algn="l"/>
              </a:tabLst>
              <a:defRPr>
                <a:solidFill>
                  <a:schemeClr val="tx1"/>
                </a:solidFill>
                <a:latin typeface="Arial" panose="020B0604020202020204" pitchFamily="34" charset="0"/>
              </a:defRPr>
            </a:lvl1pPr>
            <a:lvl2pPr eaLnBrk="0" fontAlgn="base" hangingPunct="0">
              <a:spcBef>
                <a:spcPct val="0"/>
              </a:spcBef>
              <a:spcAft>
                <a:spcPct val="0"/>
              </a:spcAft>
              <a:tabLst>
                <a:tab pos="769938" algn="l"/>
              </a:tabLst>
              <a:defRPr>
                <a:solidFill>
                  <a:schemeClr val="tx1"/>
                </a:solidFill>
                <a:latin typeface="Arial" panose="020B0604020202020204" pitchFamily="34" charset="0"/>
              </a:defRPr>
            </a:lvl2pPr>
            <a:lvl3pPr eaLnBrk="0" fontAlgn="base" hangingPunct="0">
              <a:spcBef>
                <a:spcPct val="0"/>
              </a:spcBef>
              <a:spcAft>
                <a:spcPct val="0"/>
              </a:spcAft>
              <a:tabLst>
                <a:tab pos="769938" algn="l"/>
              </a:tabLst>
              <a:defRPr>
                <a:solidFill>
                  <a:schemeClr val="tx1"/>
                </a:solidFill>
                <a:latin typeface="Arial" panose="020B0604020202020204" pitchFamily="34" charset="0"/>
              </a:defRPr>
            </a:lvl3pPr>
            <a:lvl4pPr eaLnBrk="0" fontAlgn="base" hangingPunct="0">
              <a:spcBef>
                <a:spcPct val="0"/>
              </a:spcBef>
              <a:spcAft>
                <a:spcPct val="0"/>
              </a:spcAft>
              <a:tabLst>
                <a:tab pos="769938" algn="l"/>
              </a:tabLst>
              <a:defRPr>
                <a:solidFill>
                  <a:schemeClr val="tx1"/>
                </a:solidFill>
                <a:latin typeface="Arial" panose="020B0604020202020204" pitchFamily="34" charset="0"/>
              </a:defRPr>
            </a:lvl4pPr>
            <a:lvl5pPr eaLnBrk="0" fontAlgn="base" hangingPunct="0">
              <a:spcBef>
                <a:spcPct val="0"/>
              </a:spcBef>
              <a:spcAft>
                <a:spcPct val="0"/>
              </a:spcAft>
              <a:tabLst>
                <a:tab pos="769938" algn="l"/>
              </a:tabLst>
              <a:defRPr>
                <a:solidFill>
                  <a:schemeClr val="tx1"/>
                </a:solidFill>
                <a:latin typeface="Arial" panose="020B0604020202020204" pitchFamily="34" charset="0"/>
              </a:defRPr>
            </a:lvl5pPr>
            <a:lvl6pPr eaLnBrk="0" fontAlgn="base" hangingPunct="0">
              <a:spcBef>
                <a:spcPct val="0"/>
              </a:spcBef>
              <a:spcAft>
                <a:spcPct val="0"/>
              </a:spcAft>
              <a:tabLst>
                <a:tab pos="769938" algn="l"/>
              </a:tabLst>
              <a:defRPr>
                <a:solidFill>
                  <a:schemeClr val="tx1"/>
                </a:solidFill>
                <a:latin typeface="Arial" panose="020B0604020202020204" pitchFamily="34" charset="0"/>
              </a:defRPr>
            </a:lvl6pPr>
            <a:lvl7pPr eaLnBrk="0" fontAlgn="base" hangingPunct="0">
              <a:spcBef>
                <a:spcPct val="0"/>
              </a:spcBef>
              <a:spcAft>
                <a:spcPct val="0"/>
              </a:spcAft>
              <a:tabLst>
                <a:tab pos="769938" algn="l"/>
              </a:tabLst>
              <a:defRPr>
                <a:solidFill>
                  <a:schemeClr val="tx1"/>
                </a:solidFill>
                <a:latin typeface="Arial" panose="020B0604020202020204" pitchFamily="34" charset="0"/>
              </a:defRPr>
            </a:lvl7pPr>
            <a:lvl8pPr eaLnBrk="0" fontAlgn="base" hangingPunct="0">
              <a:spcBef>
                <a:spcPct val="0"/>
              </a:spcBef>
              <a:spcAft>
                <a:spcPct val="0"/>
              </a:spcAft>
              <a:tabLst>
                <a:tab pos="769938" algn="l"/>
              </a:tabLst>
              <a:defRPr>
                <a:solidFill>
                  <a:schemeClr val="tx1"/>
                </a:solidFill>
                <a:latin typeface="Arial" panose="020B0604020202020204" pitchFamily="34" charset="0"/>
              </a:defRPr>
            </a:lvl8pPr>
            <a:lvl9pPr eaLnBrk="0" fontAlgn="base" hangingPunct="0">
              <a:spcBef>
                <a:spcPct val="0"/>
              </a:spcBef>
              <a:spcAft>
                <a:spcPct val="0"/>
              </a:spcAft>
              <a:tabLst>
                <a:tab pos="7699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769938" algn="l"/>
              </a:tabLst>
            </a:pPr>
            <a:r>
              <a:rPr kumimoji="0" lang="fr-FR" altLang="fr-FR" sz="1100" b="0" i="0" u="none" strike="noStrike" cap="none" normalizeH="0" baseline="0" dirty="0">
                <a:ln>
                  <a:noFill/>
                </a:ln>
                <a:solidFill>
                  <a:srgbClr val="000000"/>
                </a:solidFill>
                <a:effectLst/>
                <a:latin typeface="Calibri" panose="020F0502020204030204" pitchFamily="34" charset="0"/>
                <a:ea typeface="Arial Unicode MS"/>
                <a:cs typeface="Calibri" panose="020F0502020204030204" pitchFamily="34" charset="0"/>
              </a:rPr>
              <a:t>	</a:t>
            </a:r>
            <a:endParaRPr kumimoji="0" lang="fr-FR" altLang="fr-FR"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69938" algn="l"/>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2" name="Rectangle 32">
            <a:extLst>
              <a:ext uri="{FF2B5EF4-FFF2-40B4-BE49-F238E27FC236}">
                <a16:creationId xmlns:a16="http://schemas.microsoft.com/office/drawing/2014/main" id="{0A32FB67-7B23-8BA6-018A-0F99559B32DD}"/>
              </a:ext>
            </a:extLst>
          </p:cNvPr>
          <p:cNvSpPr>
            <a:spLocks noChangeArrowheads="1"/>
          </p:cNvSpPr>
          <p:nvPr/>
        </p:nvSpPr>
        <p:spPr bwMode="auto">
          <a:xfrm>
            <a:off x="152400" y="609600"/>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grpSp>
        <p:nvGrpSpPr>
          <p:cNvPr id="29" name="Groupe 28">
            <a:extLst>
              <a:ext uri="{FF2B5EF4-FFF2-40B4-BE49-F238E27FC236}">
                <a16:creationId xmlns:a16="http://schemas.microsoft.com/office/drawing/2014/main" id="{0ED2A169-DDC0-20DC-1E34-F4EA32B4E73C}"/>
              </a:ext>
            </a:extLst>
          </p:cNvPr>
          <p:cNvGrpSpPr/>
          <p:nvPr/>
        </p:nvGrpSpPr>
        <p:grpSpPr>
          <a:xfrm>
            <a:off x="4176077" y="2311688"/>
            <a:ext cx="2746803" cy="235276"/>
            <a:chOff x="4094479" y="2055180"/>
            <a:chExt cx="2746803" cy="235276"/>
          </a:xfrm>
        </p:grpSpPr>
        <p:pic>
          <p:nvPicPr>
            <p:cNvPr id="2053" name="Picture 5" descr="Une image contenant cercle, Graphique, logo, conception&#10;&#10;Description générée automatiquement">
              <a:extLst>
                <a:ext uri="{FF2B5EF4-FFF2-40B4-BE49-F238E27FC236}">
                  <a16:creationId xmlns:a16="http://schemas.microsoft.com/office/drawing/2014/main" id="{BEF7B44B-F8E4-8A63-72BA-2811C4444AC4}"/>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094479" y="2055180"/>
              <a:ext cx="249681" cy="23527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18">
              <a:extLst>
                <a:ext uri="{FF2B5EF4-FFF2-40B4-BE49-F238E27FC236}">
                  <a16:creationId xmlns:a16="http://schemas.microsoft.com/office/drawing/2014/main" id="{FC2BE9D3-FB77-AA8E-6C74-917581297AD7}"/>
                </a:ext>
              </a:extLst>
            </p:cNvPr>
            <p:cNvSpPr>
              <a:spLocks noChangeArrowheads="1"/>
            </p:cNvSpPr>
            <p:nvPr/>
          </p:nvSpPr>
          <p:spPr bwMode="auto">
            <a:xfrm>
              <a:off x="4385006" y="2079090"/>
              <a:ext cx="2456276"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Salaire brut 2145 € </a:t>
              </a:r>
              <a:r>
                <a:rPr kumimoji="0" lang="fr-FR" altLang="fr-FR" sz="1200" b="1"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à négocier</a:t>
              </a:r>
              <a:endParaRPr kumimoji="0" lang="fr-FR" altLang="fr-FR" sz="1800" i="0" u="none" strike="noStrike" cap="none" normalizeH="0" baseline="0" dirty="0">
                <a:ln>
                  <a:noFill/>
                </a:ln>
                <a:solidFill>
                  <a:schemeClr val="tx1"/>
                </a:solidFill>
                <a:effectLst/>
                <a:latin typeface="Roboto Slab" pitchFamily="2" charset="0"/>
                <a:ea typeface="Roboto Slab" pitchFamily="2" charset="0"/>
              </a:endParaRPr>
            </a:p>
          </p:txBody>
        </p:sp>
      </p:grpSp>
      <p:pic>
        <p:nvPicPr>
          <p:cNvPr id="11" name="Image 10">
            <a:extLst>
              <a:ext uri="{FF2B5EF4-FFF2-40B4-BE49-F238E27FC236}">
                <a16:creationId xmlns:a16="http://schemas.microsoft.com/office/drawing/2014/main" id="{0237BC37-2E63-1061-C5BD-2FA30975CCEE}"/>
              </a:ext>
            </a:extLst>
          </p:cNvPr>
          <p:cNvPicPr>
            <a:picLocks noChangeAspect="1"/>
          </p:cNvPicPr>
          <p:nvPr/>
        </p:nvPicPr>
        <p:blipFill>
          <a:blip r:embed="rId5">
            <a:clrChange>
              <a:clrFrom>
                <a:srgbClr val="FFFFFF"/>
              </a:clrFrom>
              <a:clrTo>
                <a:srgbClr val="FFFFFF">
                  <a:alpha val="0"/>
                </a:srgbClr>
              </a:clrTo>
            </a:clrChange>
          </a:blip>
          <a:stretch>
            <a:fillRect/>
          </a:stretch>
        </p:blipFill>
        <p:spPr>
          <a:xfrm rot="2542893">
            <a:off x="6764466" y="10137089"/>
            <a:ext cx="510159" cy="754546"/>
          </a:xfrm>
          <a:prstGeom prst="rect">
            <a:avLst/>
          </a:prstGeom>
        </p:spPr>
      </p:pic>
      <p:sp>
        <p:nvSpPr>
          <p:cNvPr id="12" name="Zone de texte 1">
            <a:extLst>
              <a:ext uri="{FF2B5EF4-FFF2-40B4-BE49-F238E27FC236}">
                <a16:creationId xmlns:a16="http://schemas.microsoft.com/office/drawing/2014/main" id="{AB452079-89F4-5011-F6A6-BF270FCCA1A5}"/>
              </a:ext>
            </a:extLst>
          </p:cNvPr>
          <p:cNvSpPr txBox="1">
            <a:spLocks noGrp="1" noRot="1" noMove="1" noResize="1" noEditPoints="1" noAdjustHandles="1" noChangeArrowheads="1" noChangeShapeType="1"/>
          </p:cNvSpPr>
          <p:nvPr/>
        </p:nvSpPr>
        <p:spPr bwMode="auto">
          <a:xfrm>
            <a:off x="1488199" y="380788"/>
            <a:ext cx="3326670"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sz="3200" b="1" dirty="0">
                <a:solidFill>
                  <a:schemeClr val="bg1"/>
                </a:solidFill>
                <a:uFill>
                  <a:solidFill>
                    <a:srgbClr val="000000"/>
                  </a:solidFill>
                </a:uFill>
                <a:latin typeface="Roboto Slab" pitchFamily="2" charset="0"/>
                <a:ea typeface="Roboto Slab" pitchFamily="2" charset="0"/>
                <a:cs typeface="Arial Unicode MS"/>
              </a:rPr>
              <a:t>Nous recrutons ! </a:t>
            </a:r>
            <a:endParaRPr lang="fr-FR" sz="3200" dirty="0">
              <a:ln>
                <a:noFill/>
              </a:ln>
              <a:solidFill>
                <a:schemeClr val="bg1"/>
              </a:solidFill>
              <a:effectLst/>
              <a:uFill>
                <a:solidFill>
                  <a:srgbClr val="000000"/>
                </a:solidFill>
              </a:uFill>
              <a:latin typeface="Roboto Slab" pitchFamily="2" charset="0"/>
              <a:ea typeface="Roboto Slab" pitchFamily="2" charset="0"/>
              <a:cs typeface="Arial Unicode MS"/>
            </a:endParaRPr>
          </a:p>
        </p:txBody>
      </p:sp>
      <p:sp>
        <p:nvSpPr>
          <p:cNvPr id="13" name="Zone de texte 1">
            <a:extLst>
              <a:ext uri="{FF2B5EF4-FFF2-40B4-BE49-F238E27FC236}">
                <a16:creationId xmlns:a16="http://schemas.microsoft.com/office/drawing/2014/main" id="{1CC74481-6C23-EDC9-0609-3F737F8DD00D}"/>
              </a:ext>
            </a:extLst>
          </p:cNvPr>
          <p:cNvSpPr txBox="1">
            <a:spLocks noGrp="1" noRot="1" noMove="1" noResize="1" noEditPoints="1" noAdjustHandles="1" noChangeArrowheads="1" noChangeShapeType="1"/>
          </p:cNvSpPr>
          <p:nvPr/>
        </p:nvSpPr>
        <p:spPr bwMode="auto">
          <a:xfrm>
            <a:off x="5566726" y="449159"/>
            <a:ext cx="1159420"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400000"/>
                <a:headEnd/>
                <a:tailEnd/>
              </a14:hiddenLine>
            </a:ext>
          </a:extLst>
        </p:spPr>
        <p:txBody>
          <a:bodyPr vert="horz" wrap="square" lIns="0" tIns="0" rIns="0" bIns="0" numCol="1" anchor="t" anchorCtr="0" compatLnSpc="1">
            <a:prstTxWarp prst="textNoShape">
              <a:avLst/>
            </a:prstTxWarp>
            <a:spAutoFit/>
          </a:bodyPr>
          <a:lstStyle/>
          <a:p>
            <a:pPr algn="ctr"/>
            <a:r>
              <a:rPr lang="fr-FR" sz="1200" b="1" dirty="0">
                <a:solidFill>
                  <a:schemeClr val="bg1"/>
                </a:solidFill>
                <a:uFill>
                  <a:solidFill>
                    <a:srgbClr val="000000"/>
                  </a:solidFill>
                </a:uFill>
                <a:latin typeface="Roboto Slab" pitchFamily="2" charset="0"/>
                <a:ea typeface="Roboto Slab" pitchFamily="2" charset="0"/>
                <a:cs typeface="Arial Unicode MS"/>
              </a:rPr>
              <a:t>Offre</a:t>
            </a:r>
          </a:p>
          <a:p>
            <a:pPr algn="ctr"/>
            <a:r>
              <a:rPr lang="fr-FR" sz="1200" b="1" dirty="0">
                <a:solidFill>
                  <a:schemeClr val="bg1"/>
                </a:solidFill>
                <a:uFill>
                  <a:solidFill>
                    <a:srgbClr val="000000"/>
                  </a:solidFill>
                </a:uFill>
                <a:latin typeface="Roboto Slab" pitchFamily="2" charset="0"/>
                <a:ea typeface="Roboto Slab" pitchFamily="2" charset="0"/>
                <a:cs typeface="Arial Unicode MS"/>
              </a:rPr>
              <a:t>d’emploi</a:t>
            </a:r>
            <a:endParaRPr lang="fr-FR" sz="1200" b="1" dirty="0">
              <a:ln>
                <a:noFill/>
              </a:ln>
              <a:solidFill>
                <a:schemeClr val="bg1"/>
              </a:solidFill>
              <a:effectLst/>
              <a:uFill>
                <a:solidFill>
                  <a:srgbClr val="000000"/>
                </a:solidFill>
              </a:uFill>
              <a:latin typeface="Roboto Slab" pitchFamily="2" charset="0"/>
              <a:ea typeface="Roboto Slab" pitchFamily="2" charset="0"/>
              <a:cs typeface="Arial Unicode MS"/>
            </a:endParaRPr>
          </a:p>
        </p:txBody>
      </p:sp>
      <p:grpSp>
        <p:nvGrpSpPr>
          <p:cNvPr id="2" name="Groupe 1">
            <a:extLst>
              <a:ext uri="{FF2B5EF4-FFF2-40B4-BE49-F238E27FC236}">
                <a16:creationId xmlns:a16="http://schemas.microsoft.com/office/drawing/2014/main" id="{AAA24788-384A-88CE-889A-608B18BBD0D5}"/>
              </a:ext>
            </a:extLst>
          </p:cNvPr>
          <p:cNvGrpSpPr/>
          <p:nvPr/>
        </p:nvGrpSpPr>
        <p:grpSpPr>
          <a:xfrm>
            <a:off x="4200461" y="1708463"/>
            <a:ext cx="3469846" cy="206375"/>
            <a:chOff x="4241332" y="1365559"/>
            <a:chExt cx="3086589" cy="206375"/>
          </a:xfrm>
        </p:grpSpPr>
        <p:sp>
          <p:nvSpPr>
            <p:cNvPr id="4" name="Rectangle 3">
              <a:extLst>
                <a:ext uri="{FF2B5EF4-FFF2-40B4-BE49-F238E27FC236}">
                  <a16:creationId xmlns:a16="http://schemas.microsoft.com/office/drawing/2014/main" id="{B8799773-937E-DE79-E49F-1BB0533958C3}"/>
                </a:ext>
              </a:extLst>
            </p:cNvPr>
            <p:cNvSpPr>
              <a:spLocks noChangeArrowheads="1"/>
            </p:cNvSpPr>
            <p:nvPr/>
          </p:nvSpPr>
          <p:spPr bwMode="auto">
            <a:xfrm>
              <a:off x="4490095" y="1387268"/>
              <a:ext cx="2837826"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fr-FR" altLang="fr-FR" sz="1200" b="1" dirty="0">
                  <a:solidFill>
                    <a:srgbClr val="0F3250"/>
                  </a:solidFill>
                  <a:latin typeface="Roboto Slab" pitchFamily="2" charset="0"/>
                  <a:ea typeface="Roboto Slab" pitchFamily="2" charset="0"/>
                  <a:cs typeface="Segoe UI" panose="020B0502040204020203" pitchFamily="34" charset="0"/>
                </a:rPr>
                <a:t>CDD 1 an à temps plein</a:t>
              </a:r>
              <a:endParaRPr kumimoji="0" lang="fr-FR" altLang="fr-FR" sz="1200" b="1"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endParaRPr>
            </a:p>
          </p:txBody>
        </p:sp>
        <p:pic>
          <p:nvPicPr>
            <p:cNvPr id="7" name="Picture 19" descr="Une image contenant logo, Rectangle, ligne, symbole&#10;&#10;Description générée automatiquement">
              <a:extLst>
                <a:ext uri="{FF2B5EF4-FFF2-40B4-BE49-F238E27FC236}">
                  <a16:creationId xmlns:a16="http://schemas.microsoft.com/office/drawing/2014/main" id="{E2E64F2D-B158-5CD3-189F-05C48DDB509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41332" y="1365559"/>
              <a:ext cx="169862" cy="2063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6158310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ZoneTexte 25">
            <a:extLst>
              <a:ext uri="{FF2B5EF4-FFF2-40B4-BE49-F238E27FC236}">
                <a16:creationId xmlns:a16="http://schemas.microsoft.com/office/drawing/2014/main" id="{F500C416-91C9-9FF4-1887-1488225C295A}"/>
              </a:ext>
            </a:extLst>
          </p:cNvPr>
          <p:cNvSpPr txBox="1"/>
          <p:nvPr/>
        </p:nvSpPr>
        <p:spPr>
          <a:xfrm>
            <a:off x="1694999" y="6879349"/>
            <a:ext cx="4169675" cy="861774"/>
          </a:xfrm>
          <a:prstGeom prst="rect">
            <a:avLst/>
          </a:prstGeom>
          <a:noFill/>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000" b="1" i="0" u="none" strike="noStrike" cap="none" normalizeH="0" baseline="0" dirty="0">
                <a:ln>
                  <a:noFill/>
                </a:ln>
                <a:solidFill>
                  <a:srgbClr val="0F3250"/>
                </a:solidFill>
                <a:effectLst/>
                <a:latin typeface="Roboto Slab" pitchFamily="2" charset="0"/>
                <a:ea typeface="Arial Unicode MS"/>
                <a:cs typeface="Times New Roman" panose="02020603050405020304" pitchFamily="18" charset="0"/>
              </a:rPr>
              <a:t>Prêt(e) à rejoindre l’équipe ?</a:t>
            </a:r>
            <a:endParaRPr kumimoji="0" lang="fr-FR" altLang="fr-FR" sz="20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0F3250"/>
                </a:solidFill>
                <a:effectLst/>
                <a:latin typeface="Roboto Slab" pitchFamily="2" charset="0"/>
                <a:ea typeface="Arial Unicode MS"/>
                <a:cs typeface="Times New Roman" panose="02020603050405020304" pitchFamily="18" charset="0"/>
              </a:rPr>
              <a:t>Envoyez lettre de motivation + CV à</a:t>
            </a:r>
          </a:p>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1200" b="0" i="0" u="none" strike="noStrike" cap="none" normalizeH="0" baseline="0" dirty="0">
                <a:ln>
                  <a:noFill/>
                </a:ln>
                <a:solidFill>
                  <a:srgbClr val="0F3250"/>
                </a:solidFill>
                <a:effectLst/>
                <a:latin typeface="Roboto Slab" pitchFamily="2" charset="0"/>
                <a:ea typeface="Arial Unicode MS"/>
                <a:cs typeface="Times New Roman" panose="02020603050405020304" pitchFamily="18" charset="0"/>
              </a:rPr>
              <a:t> </a:t>
            </a:r>
            <a:r>
              <a:rPr kumimoji="0" lang="fr-FR" altLang="fr-FR" b="0" i="0" u="sng" strike="noStrike" cap="none" normalizeH="0" baseline="0" dirty="0">
                <a:ln>
                  <a:noFill/>
                </a:ln>
                <a:solidFill>
                  <a:srgbClr val="EA4B3C"/>
                </a:solidFill>
                <a:effectLst/>
                <a:latin typeface="Roboto Slab" pitchFamily="2" charset="0"/>
                <a:ea typeface="Arial Unicode MS"/>
                <a:cs typeface="Times New Roman" panose="02020603050405020304" pitchFamily="18" charset="0"/>
                <a:hlinkClick r:id="rId2"/>
              </a:rPr>
              <a:t>recrutement@artisanat-bfc.fr</a:t>
            </a:r>
            <a:endParaRPr kumimoji="0" lang="fr-FR" altLang="fr-FR" b="0" i="0" u="sng" strike="noStrike" cap="none" normalizeH="0" baseline="0" dirty="0">
              <a:ln>
                <a:noFill/>
              </a:ln>
              <a:solidFill>
                <a:srgbClr val="EA4B3C"/>
              </a:solidFill>
              <a:effectLst/>
              <a:latin typeface="Roboto Slab" pitchFamily="2" charset="0"/>
              <a:ea typeface="Arial Unicode MS"/>
              <a:cs typeface="Times New Roman" panose="02020603050405020304" pitchFamily="18" charset="0"/>
            </a:endParaRPr>
          </a:p>
        </p:txBody>
      </p:sp>
      <p:sp>
        <p:nvSpPr>
          <p:cNvPr id="17" name="Rectangle 22">
            <a:extLst>
              <a:ext uri="{FF2B5EF4-FFF2-40B4-BE49-F238E27FC236}">
                <a16:creationId xmlns:a16="http://schemas.microsoft.com/office/drawing/2014/main" id="{2D372AE7-19A5-73A7-310E-00AFC021DEF2}"/>
              </a:ext>
            </a:extLst>
          </p:cNvPr>
          <p:cNvSpPr>
            <a:spLocks noChangeArrowheads="1"/>
          </p:cNvSpPr>
          <p:nvPr/>
        </p:nvSpPr>
        <p:spPr bwMode="auto">
          <a:xfrm>
            <a:off x="209536" y="10743404"/>
            <a:ext cx="2115029"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dirty="0"/>
          </a:p>
        </p:txBody>
      </p:sp>
      <p:sp>
        <p:nvSpPr>
          <p:cNvPr id="18" name="Rectangle 23">
            <a:extLst>
              <a:ext uri="{FF2B5EF4-FFF2-40B4-BE49-F238E27FC236}">
                <a16:creationId xmlns:a16="http://schemas.microsoft.com/office/drawing/2014/main" id="{C100759B-78E9-ADA6-67BF-DD180669930C}"/>
              </a:ext>
            </a:extLst>
          </p:cNvPr>
          <p:cNvSpPr>
            <a:spLocks noChangeArrowheads="1"/>
          </p:cNvSpPr>
          <p:nvPr/>
        </p:nvSpPr>
        <p:spPr bwMode="auto">
          <a:xfrm>
            <a:off x="-2" y="1022381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sp>
        <p:nvSpPr>
          <p:cNvPr id="19" name="Rectangle 26">
            <a:extLst>
              <a:ext uri="{FF2B5EF4-FFF2-40B4-BE49-F238E27FC236}">
                <a16:creationId xmlns:a16="http://schemas.microsoft.com/office/drawing/2014/main" id="{162033E4-5986-6969-3ADB-0A8058F2CA9C}"/>
              </a:ext>
            </a:extLst>
          </p:cNvPr>
          <p:cNvSpPr>
            <a:spLocks noChangeArrowheads="1"/>
          </p:cNvSpPr>
          <p:nvPr/>
        </p:nvSpPr>
        <p:spPr bwMode="auto">
          <a:xfrm>
            <a:off x="-2" y="1022381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dirty="0">
                <a:ln>
                  <a:noFill/>
                </a:ln>
                <a:solidFill>
                  <a:schemeClr val="tx1"/>
                </a:solidFill>
                <a:effectLst/>
                <a:latin typeface="Arial" panose="020B0604020202020204" pitchFamily="34" charset="0"/>
              </a:rPr>
            </a:br>
            <a:endParaRPr kumimoji="0" lang="fr-FR" altLang="fr-FR" sz="18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1" name="Rectangle 31">
            <a:extLst>
              <a:ext uri="{FF2B5EF4-FFF2-40B4-BE49-F238E27FC236}">
                <a16:creationId xmlns:a16="http://schemas.microsoft.com/office/drawing/2014/main" id="{FB22B064-6355-E17E-CDD5-14D7954D68BD}"/>
              </a:ext>
            </a:extLst>
          </p:cNvPr>
          <p:cNvSpPr>
            <a:spLocks noChangeArrowheads="1"/>
          </p:cNvSpPr>
          <p:nvPr/>
        </p:nvSpPr>
        <p:spPr bwMode="auto">
          <a:xfrm>
            <a:off x="-2" y="1022381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769938" algn="l"/>
              </a:tabLst>
              <a:defRPr>
                <a:solidFill>
                  <a:schemeClr val="tx1"/>
                </a:solidFill>
                <a:latin typeface="Arial" panose="020B0604020202020204" pitchFamily="34" charset="0"/>
              </a:defRPr>
            </a:lvl1pPr>
            <a:lvl2pPr eaLnBrk="0" fontAlgn="base" hangingPunct="0">
              <a:spcBef>
                <a:spcPct val="0"/>
              </a:spcBef>
              <a:spcAft>
                <a:spcPct val="0"/>
              </a:spcAft>
              <a:tabLst>
                <a:tab pos="769938" algn="l"/>
              </a:tabLst>
              <a:defRPr>
                <a:solidFill>
                  <a:schemeClr val="tx1"/>
                </a:solidFill>
                <a:latin typeface="Arial" panose="020B0604020202020204" pitchFamily="34" charset="0"/>
              </a:defRPr>
            </a:lvl2pPr>
            <a:lvl3pPr eaLnBrk="0" fontAlgn="base" hangingPunct="0">
              <a:spcBef>
                <a:spcPct val="0"/>
              </a:spcBef>
              <a:spcAft>
                <a:spcPct val="0"/>
              </a:spcAft>
              <a:tabLst>
                <a:tab pos="769938" algn="l"/>
              </a:tabLst>
              <a:defRPr>
                <a:solidFill>
                  <a:schemeClr val="tx1"/>
                </a:solidFill>
                <a:latin typeface="Arial" panose="020B0604020202020204" pitchFamily="34" charset="0"/>
              </a:defRPr>
            </a:lvl3pPr>
            <a:lvl4pPr eaLnBrk="0" fontAlgn="base" hangingPunct="0">
              <a:spcBef>
                <a:spcPct val="0"/>
              </a:spcBef>
              <a:spcAft>
                <a:spcPct val="0"/>
              </a:spcAft>
              <a:tabLst>
                <a:tab pos="769938" algn="l"/>
              </a:tabLst>
              <a:defRPr>
                <a:solidFill>
                  <a:schemeClr val="tx1"/>
                </a:solidFill>
                <a:latin typeface="Arial" panose="020B0604020202020204" pitchFamily="34" charset="0"/>
              </a:defRPr>
            </a:lvl4pPr>
            <a:lvl5pPr eaLnBrk="0" fontAlgn="base" hangingPunct="0">
              <a:spcBef>
                <a:spcPct val="0"/>
              </a:spcBef>
              <a:spcAft>
                <a:spcPct val="0"/>
              </a:spcAft>
              <a:tabLst>
                <a:tab pos="769938" algn="l"/>
              </a:tabLst>
              <a:defRPr>
                <a:solidFill>
                  <a:schemeClr val="tx1"/>
                </a:solidFill>
                <a:latin typeface="Arial" panose="020B0604020202020204" pitchFamily="34" charset="0"/>
              </a:defRPr>
            </a:lvl5pPr>
            <a:lvl6pPr eaLnBrk="0" fontAlgn="base" hangingPunct="0">
              <a:spcBef>
                <a:spcPct val="0"/>
              </a:spcBef>
              <a:spcAft>
                <a:spcPct val="0"/>
              </a:spcAft>
              <a:tabLst>
                <a:tab pos="769938" algn="l"/>
              </a:tabLst>
              <a:defRPr>
                <a:solidFill>
                  <a:schemeClr val="tx1"/>
                </a:solidFill>
                <a:latin typeface="Arial" panose="020B0604020202020204" pitchFamily="34" charset="0"/>
              </a:defRPr>
            </a:lvl6pPr>
            <a:lvl7pPr eaLnBrk="0" fontAlgn="base" hangingPunct="0">
              <a:spcBef>
                <a:spcPct val="0"/>
              </a:spcBef>
              <a:spcAft>
                <a:spcPct val="0"/>
              </a:spcAft>
              <a:tabLst>
                <a:tab pos="769938" algn="l"/>
              </a:tabLst>
              <a:defRPr>
                <a:solidFill>
                  <a:schemeClr val="tx1"/>
                </a:solidFill>
                <a:latin typeface="Arial" panose="020B0604020202020204" pitchFamily="34" charset="0"/>
              </a:defRPr>
            </a:lvl7pPr>
            <a:lvl8pPr eaLnBrk="0" fontAlgn="base" hangingPunct="0">
              <a:spcBef>
                <a:spcPct val="0"/>
              </a:spcBef>
              <a:spcAft>
                <a:spcPct val="0"/>
              </a:spcAft>
              <a:tabLst>
                <a:tab pos="769938" algn="l"/>
              </a:tabLst>
              <a:defRPr>
                <a:solidFill>
                  <a:schemeClr val="tx1"/>
                </a:solidFill>
                <a:latin typeface="Arial" panose="020B0604020202020204" pitchFamily="34" charset="0"/>
              </a:defRPr>
            </a:lvl8pPr>
            <a:lvl9pPr eaLnBrk="0" fontAlgn="base" hangingPunct="0">
              <a:spcBef>
                <a:spcPct val="0"/>
              </a:spcBef>
              <a:spcAft>
                <a:spcPct val="0"/>
              </a:spcAft>
              <a:tabLst>
                <a:tab pos="76993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769938" algn="l"/>
              </a:tabLst>
            </a:pPr>
            <a:r>
              <a:rPr kumimoji="0" lang="fr-FR" altLang="fr-FR" sz="1100" b="0" i="0" u="none" strike="noStrike" cap="none" normalizeH="0" baseline="0" dirty="0">
                <a:ln>
                  <a:noFill/>
                </a:ln>
                <a:solidFill>
                  <a:srgbClr val="000000"/>
                </a:solidFill>
                <a:effectLst/>
                <a:latin typeface="Calibri" panose="020F0502020204030204" pitchFamily="34" charset="0"/>
                <a:ea typeface="Arial Unicode MS"/>
                <a:cs typeface="Calibri" panose="020F0502020204030204" pitchFamily="34" charset="0"/>
              </a:rPr>
              <a:t>	</a:t>
            </a:r>
            <a:endParaRPr kumimoji="0" lang="fr-FR" altLang="fr-FR" sz="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769938" algn="l"/>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22" name="Rectangle 32">
            <a:extLst>
              <a:ext uri="{FF2B5EF4-FFF2-40B4-BE49-F238E27FC236}">
                <a16:creationId xmlns:a16="http://schemas.microsoft.com/office/drawing/2014/main" id="{0A32FB67-7B23-8BA6-018A-0F99559B32DD}"/>
              </a:ext>
            </a:extLst>
          </p:cNvPr>
          <p:cNvSpPr>
            <a:spLocks noChangeArrowheads="1"/>
          </p:cNvSpPr>
          <p:nvPr/>
        </p:nvSpPr>
        <p:spPr bwMode="auto">
          <a:xfrm>
            <a:off x="-2" y="10223819"/>
            <a:ext cx="7559675"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dirty="0"/>
          </a:p>
        </p:txBody>
      </p:sp>
      <p:pic>
        <p:nvPicPr>
          <p:cNvPr id="25" name="Picture 5" descr="Une image contenant cercle, Graphique, logo, conception&#10;&#10;Description générée automatiquement">
            <a:extLst>
              <a:ext uri="{FF2B5EF4-FFF2-40B4-BE49-F238E27FC236}">
                <a16:creationId xmlns:a16="http://schemas.microsoft.com/office/drawing/2014/main" id="{D8FDD740-6AF2-697B-A1E4-9FA14C20748B}"/>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56813" y="3917750"/>
            <a:ext cx="330201" cy="281064"/>
          </a:xfrm>
          <a:prstGeom prst="rect">
            <a:avLst/>
          </a:prstGeom>
          <a:noFill/>
          <a:extLst>
            <a:ext uri="{909E8E84-426E-40DD-AFC4-6F175D3DCCD1}">
              <a14:hiddenFill xmlns:a14="http://schemas.microsoft.com/office/drawing/2010/main">
                <a:solidFill>
                  <a:srgbClr val="FFFFFF"/>
                </a:solidFill>
              </a14:hiddenFill>
            </a:ext>
          </a:extLst>
        </p:spPr>
      </p:pic>
      <p:grpSp>
        <p:nvGrpSpPr>
          <p:cNvPr id="6" name="Groupe 5">
            <a:extLst>
              <a:ext uri="{FF2B5EF4-FFF2-40B4-BE49-F238E27FC236}">
                <a16:creationId xmlns:a16="http://schemas.microsoft.com/office/drawing/2014/main" id="{06FC8349-1B55-23E5-C361-98D67903E088}"/>
              </a:ext>
            </a:extLst>
          </p:cNvPr>
          <p:cNvGrpSpPr/>
          <p:nvPr/>
        </p:nvGrpSpPr>
        <p:grpSpPr>
          <a:xfrm>
            <a:off x="210063" y="1676011"/>
            <a:ext cx="7028396" cy="4442847"/>
            <a:chOff x="210063" y="1665852"/>
            <a:chExt cx="7028396" cy="3769745"/>
          </a:xfrm>
        </p:grpSpPr>
        <p:sp>
          <p:nvSpPr>
            <p:cNvPr id="2" name="Rectangle 5">
              <a:extLst>
                <a:ext uri="{FF2B5EF4-FFF2-40B4-BE49-F238E27FC236}">
                  <a16:creationId xmlns:a16="http://schemas.microsoft.com/office/drawing/2014/main" id="{4C261F69-583E-87B5-9A22-E1F4EA21A071}"/>
                </a:ext>
              </a:extLst>
            </p:cNvPr>
            <p:cNvSpPr>
              <a:spLocks noChangeArrowheads="1"/>
            </p:cNvSpPr>
            <p:nvPr/>
          </p:nvSpPr>
          <p:spPr bwMode="auto">
            <a:xfrm>
              <a:off x="210063" y="1665852"/>
              <a:ext cx="7028396" cy="3769745"/>
            </a:xfrm>
            <a:prstGeom prst="roundRect">
              <a:avLst>
                <a:gd name="adj" fmla="val 16667"/>
              </a:avLst>
            </a:prstGeom>
            <a:solidFill>
              <a:srgbClr val="F2F2F2"/>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bodyPr>
            <a:lstStyle/>
            <a:p>
              <a:pPr marL="457200" algn="just"/>
              <a:r>
                <a:rPr lang="fr-FR" altLang="fr-FR" sz="1400" b="1" dirty="0">
                  <a:solidFill>
                    <a:srgbClr val="A8131D"/>
                  </a:solidFill>
                  <a:latin typeface="Roboto Slab" pitchFamily="2" charset="0"/>
                  <a:ea typeface="Roboto Slab" pitchFamily="2" charset="0"/>
                  <a:cs typeface="Segoe UI" panose="020B0502040204020203" pitchFamily="34" charset="0"/>
                </a:rPr>
                <a:t>Profil</a:t>
              </a:r>
              <a:r>
                <a:rPr kumimoji="0" lang="fr-FR" altLang="fr-FR" sz="1400" b="1" i="0" u="none" strike="noStrike" cap="none" normalizeH="0" baseline="0" dirty="0">
                  <a:ln>
                    <a:noFill/>
                  </a:ln>
                  <a:solidFill>
                    <a:srgbClr val="A8131D"/>
                  </a:solidFill>
                  <a:effectLst/>
                  <a:latin typeface="Roboto Slab" pitchFamily="2" charset="0"/>
                  <a:ea typeface="Roboto Slab" pitchFamily="2" charset="0"/>
                  <a:cs typeface="Segoe UI" panose="020B0502040204020203" pitchFamily="34" charset="0"/>
                </a:rPr>
                <a:t> </a:t>
              </a:r>
              <a:r>
                <a:rPr lang="fr-FR" altLang="fr-FR" sz="1400" b="1" dirty="0">
                  <a:solidFill>
                    <a:srgbClr val="A8131D"/>
                  </a:solidFill>
                  <a:latin typeface="Roboto Slab" pitchFamily="2" charset="0"/>
                  <a:ea typeface="Roboto Slab" pitchFamily="2" charset="0"/>
                  <a:cs typeface="Segoe UI" panose="020B0502040204020203" pitchFamily="34" charset="0"/>
                </a:rPr>
                <a:t>candidat</a:t>
              </a:r>
            </a:p>
            <a:p>
              <a:pPr marL="457200" algn="just"/>
              <a:endParaRPr lang="fr-FR" sz="1400" dirty="0">
                <a:solidFill>
                  <a:srgbClr val="0F3250"/>
                </a:solidFill>
                <a:latin typeface="Roboto Slab" pitchFamily="2" charset="0"/>
                <a:ea typeface="Roboto Slab" pitchFamily="2" charset="0"/>
                <a:cs typeface="Segoe UI" panose="020B0502040204020203" pitchFamily="34" charset="0"/>
              </a:endParaRPr>
            </a:p>
            <a:p>
              <a:pPr marL="457200" algn="just"/>
              <a:r>
                <a:rPr lang="fr-FR" sz="1100" dirty="0">
                  <a:solidFill>
                    <a:srgbClr val="0F3250"/>
                  </a:solidFill>
                  <a:latin typeface="Montserrat Medium" pitchFamily="2" charset="0"/>
                  <a:cs typeface="Calibri" panose="020F0502020204030204" pitchFamily="34" charset="0"/>
                </a:rPr>
                <a:t>Bac +3 minimum environnement / transition écologique / maîtrise de l’énergie / aménagement du territoire.</a:t>
              </a:r>
            </a:p>
            <a:p>
              <a:pPr marL="457200"/>
              <a:endParaRPr lang="fr-FR" sz="1100" dirty="0">
                <a:solidFill>
                  <a:srgbClr val="0F3250"/>
                </a:solidFill>
                <a:latin typeface="Montserrat Medium" pitchFamily="2" charset="0"/>
                <a:cs typeface="Calibri" panose="020F0502020204030204" pitchFamily="34" charset="0"/>
              </a:endParaRPr>
            </a:p>
            <a:p>
              <a:pPr marL="457200" algn="just"/>
              <a:br>
                <a:rPr lang="fr-FR" sz="1100" dirty="0">
                  <a:solidFill>
                    <a:srgbClr val="0F3250"/>
                  </a:solidFill>
                  <a:latin typeface="Montserrat Medium" pitchFamily="2" charset="0"/>
                  <a:cs typeface="Calibri" panose="020F0502020204030204" pitchFamily="34" charset="0"/>
                </a:rPr>
              </a:br>
              <a:r>
                <a:rPr lang="fr-FR" sz="1100" dirty="0">
                  <a:solidFill>
                    <a:srgbClr val="0F3250"/>
                  </a:solidFill>
                  <a:latin typeface="Montserrat Medium" pitchFamily="2" charset="0"/>
                  <a:cs typeface="Calibri" panose="020F0502020204030204" pitchFamily="34" charset="0"/>
                </a:rPr>
                <a:t>Vous avez de très bonnes connaissances et idéalement une expérience professionnelle, dans les domaines de la transition écologique et énergétique.</a:t>
              </a:r>
            </a:p>
            <a:p>
              <a:pPr marL="457200" algn="just"/>
              <a:r>
                <a:rPr lang="fr-FR" sz="1100" dirty="0">
                  <a:solidFill>
                    <a:srgbClr val="0F3250"/>
                  </a:solidFill>
                  <a:latin typeface="Montserrat Medium" pitchFamily="2" charset="0"/>
                  <a:cs typeface="Calibri" panose="020F0502020204030204" pitchFamily="34" charset="0"/>
                </a:rPr>
                <a:t>Vous êtes doté(e) d’un sens aigu du contact, du client et du travail en équipe. Vous possédez des qualités de rigueur, d’organisation, d’écoute, d’analyse et de reformulation. Une connaissance de l’environnement des entreprises artisanales ou de la TPE serait un plus. </a:t>
              </a:r>
            </a:p>
            <a:p>
              <a:pPr marL="457200" algn="just"/>
              <a:endParaRPr lang="fr-FR" sz="1200" dirty="0">
                <a:solidFill>
                  <a:srgbClr val="0F3250"/>
                </a:solidFill>
                <a:latin typeface="Roboto Slab" pitchFamily="2" charset="0"/>
                <a:cs typeface="Calibri" panose="020F0502020204030204" pitchFamily="34" charset="0"/>
              </a:endParaRPr>
            </a:p>
            <a:p>
              <a:pPr>
                <a:spcBef>
                  <a:spcPts val="600"/>
                </a:spcBef>
                <a:spcAft>
                  <a:spcPts val="600"/>
                </a:spcAft>
              </a:pPr>
              <a:r>
                <a:rPr lang="fr-FR" sz="1400" b="1" dirty="0">
                  <a:solidFill>
                    <a:srgbClr val="A8131D"/>
                  </a:solidFill>
                  <a:latin typeface="Roboto Slab" pitchFamily="2" charset="0"/>
                  <a:cs typeface="Calibri" panose="020F0502020204030204" pitchFamily="34" charset="0"/>
                </a:rPr>
                <a:t>	Rémunération &amp; avantages</a:t>
              </a:r>
            </a:p>
            <a:p>
              <a:r>
                <a:rPr lang="fr-FR" sz="1400" b="1" dirty="0">
                  <a:solidFill>
                    <a:srgbClr val="A8131D"/>
                  </a:solidFill>
                  <a:latin typeface="Roboto Slab" pitchFamily="2" charset="0"/>
                  <a:cs typeface="Calibri" panose="020F0502020204030204" pitchFamily="34" charset="0"/>
                </a:rPr>
                <a:t>	</a:t>
              </a:r>
              <a:r>
                <a:rPr lang="fr-FR" sz="1100" dirty="0">
                  <a:solidFill>
                    <a:srgbClr val="0F3250"/>
                  </a:solidFill>
                  <a:latin typeface="Montserrat Medium" pitchFamily="2" charset="0"/>
                  <a:cs typeface="Calibri" panose="020F0502020204030204" pitchFamily="34" charset="0"/>
                </a:rPr>
                <a:t>Salaire brut mensuel 2145 € négociable, prise en compte de l’expérience possible. </a:t>
              </a:r>
            </a:p>
            <a:p>
              <a:endParaRPr lang="fr-FR" sz="1100" dirty="0">
                <a:solidFill>
                  <a:srgbClr val="0F3250"/>
                </a:solidFill>
                <a:latin typeface="Montserrat Medium" pitchFamily="2" charset="0"/>
                <a:cs typeface="Calibri" panose="020F0502020204030204" pitchFamily="34" charset="0"/>
              </a:endParaRPr>
            </a:p>
            <a:p>
              <a:r>
                <a:rPr lang="fr-FR" sz="1100" dirty="0">
                  <a:solidFill>
                    <a:srgbClr val="0F3250"/>
                  </a:solidFill>
                  <a:latin typeface="Roboto Slab" pitchFamily="2" charset="0"/>
                  <a:cs typeface="Calibri" panose="020F0502020204030204" pitchFamily="34" charset="0"/>
                </a:rPr>
                <a:t>	</a:t>
              </a:r>
              <a:r>
                <a:rPr lang="fr-FR" sz="1100" dirty="0">
                  <a:solidFill>
                    <a:srgbClr val="0F3250"/>
                  </a:solidFill>
                  <a:latin typeface="Montserrat Medium" pitchFamily="2" charset="0"/>
                  <a:cs typeface="Calibri" panose="020F0502020204030204" pitchFamily="34" charset="0"/>
                </a:rPr>
                <a:t>Avantages : 13e mois, mutuelle, prévoyance, RTT, horaires variables, titres repas. Cadre.</a:t>
              </a:r>
            </a:p>
            <a:p>
              <a:endParaRPr lang="fr-FR" altLang="fr-FR" sz="1100" dirty="0">
                <a:solidFill>
                  <a:srgbClr val="0F3250"/>
                </a:solidFill>
                <a:latin typeface="Montserrat Medium" pitchFamily="2" charset="0"/>
                <a:cs typeface="Calibri" panose="020F0502020204030204" pitchFamily="34" charset="0"/>
              </a:endParaRPr>
            </a:p>
            <a:p>
              <a:r>
                <a:rPr lang="fr-FR" sz="1100" dirty="0">
                  <a:solidFill>
                    <a:srgbClr val="0F3250"/>
                  </a:solidFill>
                  <a:latin typeface="Montserrat Medium" pitchFamily="2" charset="0"/>
                  <a:cs typeface="Calibri" panose="020F0502020204030204" pitchFamily="34" charset="0"/>
                </a:rPr>
                <a:t>	</a:t>
              </a:r>
              <a:r>
                <a:rPr lang="fr-FR" sz="1100" b="1" dirty="0">
                  <a:solidFill>
                    <a:srgbClr val="0F3250"/>
                  </a:solidFill>
                  <a:latin typeface="Montserrat Medium" pitchFamily="2" charset="0"/>
                  <a:cs typeface="Calibri" panose="020F0502020204030204" pitchFamily="34" charset="0"/>
                </a:rPr>
                <a:t>Nevers </a:t>
              </a:r>
              <a:r>
                <a:rPr lang="fr-FR" sz="1100" dirty="0">
                  <a:solidFill>
                    <a:srgbClr val="0F3250"/>
                  </a:solidFill>
                  <a:latin typeface="Montserrat Medium" pitchFamily="2" charset="0"/>
                  <a:cs typeface="Calibri" panose="020F0502020204030204" pitchFamily="34" charset="0"/>
                </a:rPr>
                <a:t>: Riche de son patrimoine culturel et historique, Nevers vous offre un cadre de	travail agréable entre terroir, gastronomie et histoire.</a:t>
              </a:r>
            </a:p>
            <a:p>
              <a:pPr algn="just"/>
              <a:endParaRPr lang="fr-FR" altLang="fr-FR" sz="1100" b="1" dirty="0">
                <a:solidFill>
                  <a:srgbClr val="0F3250"/>
                </a:solidFill>
                <a:latin typeface="Roboto Slab" pitchFamily="2" charset="0"/>
                <a:cs typeface="Calibri" panose="020F0502020204030204" pitchFamily="34" charset="0"/>
              </a:endParaRPr>
            </a:p>
            <a:p>
              <a:pPr algn="just"/>
              <a:endParaRPr lang="fr-FR" sz="1100" dirty="0">
                <a:solidFill>
                  <a:srgbClr val="0F3250"/>
                </a:solidFill>
                <a:latin typeface="Montserrat Medium" pitchFamily="2" charset="0"/>
                <a:cs typeface="Calibri" panose="020F0502020204030204" pitchFamily="34" charset="0"/>
              </a:endParaRPr>
            </a:p>
            <a:p>
              <a:endParaRPr lang="fr-FR" sz="1400" b="1" dirty="0">
                <a:solidFill>
                  <a:srgbClr val="A8131D"/>
                </a:solidFill>
                <a:latin typeface="Roboto Slab" pitchFamily="2" charset="0"/>
                <a:cs typeface="Calibri" panose="020F0502020204030204" pitchFamily="34" charset="0"/>
              </a:endParaRPr>
            </a:p>
          </p:txBody>
        </p:sp>
        <p:pic>
          <p:nvPicPr>
            <p:cNvPr id="27" name="Picture 6" descr="Une image contenant symbole, logo, cercle, conception&#10;&#10;Description générée automatiquement">
              <a:extLst>
                <a:ext uri="{FF2B5EF4-FFF2-40B4-BE49-F238E27FC236}">
                  <a16:creationId xmlns:a16="http://schemas.microsoft.com/office/drawing/2014/main" id="{341FCD9F-6A91-C5BF-83E3-1A57DF12DC53}"/>
                </a:ext>
              </a:extLst>
            </p:cNvPr>
            <p:cNvPicPr>
              <a:picLocks noChangeAspect="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941" y="4340215"/>
              <a:ext cx="325438" cy="289668"/>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Une image contenant Graphique, cercle, conception&#10;&#10;Description générée automatiquement">
              <a:extLst>
                <a:ext uri="{FF2B5EF4-FFF2-40B4-BE49-F238E27FC236}">
                  <a16:creationId xmlns:a16="http://schemas.microsoft.com/office/drawing/2014/main" id="{DB2A4E1B-23D4-485E-7BF5-B2D7490E7A89}"/>
                </a:ext>
              </a:extLst>
            </p:cNvPr>
            <p:cNvPicPr>
              <a:picLocks noChangeAspect="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528" y="3294798"/>
              <a:ext cx="387350" cy="35133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3" descr="Une image contenant conception&#10;&#10;Description générée automatiquement">
              <a:extLst>
                <a:ext uri="{FF2B5EF4-FFF2-40B4-BE49-F238E27FC236}">
                  <a16:creationId xmlns:a16="http://schemas.microsoft.com/office/drawing/2014/main" id="{7C2907B4-CC2C-ECF5-5631-E690E8437A00}"/>
                </a:ext>
              </a:extLst>
            </p:cNvPr>
            <p:cNvPicPr/>
            <p:nvPr/>
          </p:nvPicPr>
          <p:blipFill>
            <a:blip r:embed="rId6">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42528" y="2337117"/>
              <a:ext cx="358775" cy="249516"/>
            </a:xfrm>
            <a:prstGeom prst="rect">
              <a:avLst/>
            </a:prstGeom>
            <a:noFill/>
            <a:extLst>
              <a:ext uri="{909E8E84-426E-40DD-AFC4-6F175D3DCCD1}">
                <a14:hiddenFill xmlns:a14="http://schemas.microsoft.com/office/drawing/2010/main">
                  <a:solidFill>
                    <a:srgbClr val="FFFFFF"/>
                  </a:solidFill>
                </a14:hiddenFill>
              </a:ext>
            </a:extLst>
          </p:spPr>
        </p:pic>
      </p:grpSp>
      <p:sp>
        <p:nvSpPr>
          <p:cNvPr id="4" name="ZoneTexte 3">
            <a:extLst>
              <a:ext uri="{FF2B5EF4-FFF2-40B4-BE49-F238E27FC236}">
                <a16:creationId xmlns:a16="http://schemas.microsoft.com/office/drawing/2014/main" id="{FFB6B3DF-75E9-15B9-DEB1-AA9018F95E31}"/>
              </a:ext>
            </a:extLst>
          </p:cNvPr>
          <p:cNvSpPr txBox="1"/>
          <p:nvPr/>
        </p:nvSpPr>
        <p:spPr>
          <a:xfrm>
            <a:off x="209536" y="305104"/>
            <a:ext cx="7140602" cy="276999"/>
          </a:xfrm>
          <a:prstGeom prst="rect">
            <a:avLst/>
          </a:prstGeom>
          <a:noFill/>
        </p:spPr>
        <p:txBody>
          <a:bodyPr wrap="square">
            <a:spAutoFit/>
          </a:bodyPr>
          <a:lstStyle/>
          <a:p>
            <a:pPr>
              <a:spcBef>
                <a:spcPts val="500"/>
              </a:spcBef>
              <a:spcAft>
                <a:spcPts val="500"/>
              </a:spcAft>
            </a:pPr>
            <a:r>
              <a:rPr lang="fr-FR" sz="1200" dirty="0">
                <a:solidFill>
                  <a:srgbClr val="0F3250"/>
                </a:solidFill>
                <a:latin typeface="Montserrat Medium" pitchFamily="2" charset="0"/>
                <a:cs typeface="Calibri" panose="020F0502020204030204" pitchFamily="34" charset="0"/>
              </a:rPr>
              <a:t>Ce poste nécessite des déplacements ponctuels sur l’ensemble de la BFC.</a:t>
            </a:r>
          </a:p>
        </p:txBody>
      </p:sp>
      <p:pic>
        <p:nvPicPr>
          <p:cNvPr id="7" name="Picture 5" descr="Une image contenant cercle, Graphique, logo, conception&#10;&#10;Description générée automatiquement">
            <a:extLst>
              <a:ext uri="{FF2B5EF4-FFF2-40B4-BE49-F238E27FC236}">
                <a16:creationId xmlns:a16="http://schemas.microsoft.com/office/drawing/2014/main" id="{CE498719-755F-D0A7-686A-7735AC9A1265}"/>
              </a:ext>
            </a:extLst>
          </p:cNvPr>
          <p:cNvPicPr>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419941" y="4479467"/>
            <a:ext cx="330201" cy="311150"/>
          </a:xfrm>
          <a:prstGeom prst="rect">
            <a:avLst/>
          </a:prstGeom>
          <a:noFill/>
          <a:extLst>
            <a:ext uri="{909E8E84-426E-40DD-AFC4-6F175D3DCCD1}">
              <a14:hiddenFill xmlns:a14="http://schemas.microsoft.com/office/drawing/2010/main">
                <a:solidFill>
                  <a:srgbClr val="FFFFFF"/>
                </a:solidFill>
              </a14:hiddenFill>
            </a:ext>
          </a:extLst>
        </p:spPr>
      </p:pic>
      <p:sp>
        <p:nvSpPr>
          <p:cNvPr id="10" name="Rectangle : coins arrondis 9">
            <a:extLst>
              <a:ext uri="{FF2B5EF4-FFF2-40B4-BE49-F238E27FC236}">
                <a16:creationId xmlns:a16="http://schemas.microsoft.com/office/drawing/2014/main" id="{23024EB9-DA0A-8AFF-A642-3BF5672627D9}"/>
              </a:ext>
            </a:extLst>
          </p:cNvPr>
          <p:cNvSpPr/>
          <p:nvPr/>
        </p:nvSpPr>
        <p:spPr>
          <a:xfrm>
            <a:off x="1520384" y="9501514"/>
            <a:ext cx="5773649" cy="584775"/>
          </a:xfrm>
          <a:prstGeom prst="roundRect">
            <a:avLst/>
          </a:prstGeom>
          <a:solidFill>
            <a:srgbClr val="0F32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a:extLst>
              <a:ext uri="{FF2B5EF4-FFF2-40B4-BE49-F238E27FC236}">
                <a16:creationId xmlns:a16="http://schemas.microsoft.com/office/drawing/2014/main" id="{08BD1485-BA78-F2C0-0E33-95B39B15DA3B}"/>
              </a:ext>
            </a:extLst>
          </p:cNvPr>
          <p:cNvSpPr txBox="1"/>
          <p:nvPr/>
        </p:nvSpPr>
        <p:spPr>
          <a:xfrm>
            <a:off x="1587875" y="9515246"/>
            <a:ext cx="5551859" cy="523220"/>
          </a:xfrm>
          <a:prstGeom prst="rect">
            <a:avLst/>
          </a:prstGeom>
          <a:noFill/>
        </p:spPr>
        <p:txBody>
          <a:bodyPr wrap="square" rtlCol="0">
            <a:spAutoFit/>
          </a:bodyPr>
          <a:lstStyle/>
          <a:p>
            <a:pPr algn="just"/>
            <a:r>
              <a:rPr lang="fr-FR" sz="1400" dirty="0">
                <a:solidFill>
                  <a:schemeClr val="bg1">
                    <a:lumMod val="95000"/>
                  </a:schemeClr>
                </a:solidFill>
                <a:latin typeface="Roboto Slab" pitchFamily="2" charset="0"/>
                <a:ea typeface="Roboto Slab" pitchFamily="2" charset="0"/>
                <a:cs typeface="Roboto Slab" pitchFamily="2" charset="0"/>
              </a:rPr>
              <a:t>La CMA BFC est une structure </a:t>
            </a:r>
            <a:r>
              <a:rPr lang="fr-FR" sz="1400" dirty="0" err="1">
                <a:solidFill>
                  <a:schemeClr val="bg1">
                    <a:lumMod val="95000"/>
                  </a:schemeClr>
                </a:solidFill>
                <a:latin typeface="Roboto Slab" pitchFamily="2" charset="0"/>
                <a:ea typeface="Roboto Slab" pitchFamily="2" charset="0"/>
                <a:cs typeface="Roboto Slab" pitchFamily="2" charset="0"/>
              </a:rPr>
              <a:t>handi</a:t>
            </a:r>
            <a:r>
              <a:rPr lang="fr-FR" sz="1400" dirty="0">
                <a:solidFill>
                  <a:schemeClr val="bg1">
                    <a:lumMod val="95000"/>
                  </a:schemeClr>
                </a:solidFill>
                <a:latin typeface="Roboto Slab" pitchFamily="2" charset="0"/>
                <a:ea typeface="Roboto Slab" pitchFamily="2" charset="0"/>
                <a:cs typeface="Roboto Slab" pitchFamily="2" charset="0"/>
              </a:rPr>
              <a:t>-bienveillante qui favorise l’inclusion des travailleurs handicapés.</a:t>
            </a:r>
          </a:p>
        </p:txBody>
      </p:sp>
      <p:pic>
        <p:nvPicPr>
          <p:cNvPr id="1034" name="Picture 10" descr="Pictogramme 4 Handicaps">
            <a:extLst>
              <a:ext uri="{FF2B5EF4-FFF2-40B4-BE49-F238E27FC236}">
                <a16:creationId xmlns:a16="http://schemas.microsoft.com/office/drawing/2014/main" id="{6ECABA1A-59C9-C974-1A30-12FAC2810E6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9941" y="9329893"/>
            <a:ext cx="989573" cy="989573"/>
          </a:xfrm>
          <a:prstGeom prst="rect">
            <a:avLst/>
          </a:prstGeom>
          <a:noFill/>
          <a:extLst>
            <a:ext uri="{909E8E84-426E-40DD-AFC4-6F175D3DCCD1}">
              <a14:hiddenFill xmlns:a14="http://schemas.microsoft.com/office/drawing/2010/main">
                <a:solidFill>
                  <a:srgbClr val="FFFFFF"/>
                </a:solidFill>
              </a14:hiddenFill>
            </a:ext>
          </a:extLst>
        </p:spPr>
      </p:pic>
      <p:grpSp>
        <p:nvGrpSpPr>
          <p:cNvPr id="8" name="Groupe 7">
            <a:extLst>
              <a:ext uri="{FF2B5EF4-FFF2-40B4-BE49-F238E27FC236}">
                <a16:creationId xmlns:a16="http://schemas.microsoft.com/office/drawing/2014/main" id="{6588645A-7233-C9F2-D833-B4E9355F71C6}"/>
              </a:ext>
            </a:extLst>
          </p:cNvPr>
          <p:cNvGrpSpPr/>
          <p:nvPr/>
        </p:nvGrpSpPr>
        <p:grpSpPr>
          <a:xfrm>
            <a:off x="2488164" y="10386709"/>
            <a:ext cx="3517714" cy="190954"/>
            <a:chOff x="4104761" y="1404951"/>
            <a:chExt cx="3129168" cy="190954"/>
          </a:xfrm>
        </p:grpSpPr>
        <p:sp>
          <p:nvSpPr>
            <p:cNvPr id="9" name="Rectangle 8">
              <a:extLst>
                <a:ext uri="{FF2B5EF4-FFF2-40B4-BE49-F238E27FC236}">
                  <a16:creationId xmlns:a16="http://schemas.microsoft.com/office/drawing/2014/main" id="{2D920D97-5E8C-E2B3-4C13-A5F322E23D27}"/>
                </a:ext>
              </a:extLst>
            </p:cNvPr>
            <p:cNvSpPr>
              <a:spLocks noChangeArrowheads="1"/>
            </p:cNvSpPr>
            <p:nvPr/>
          </p:nvSpPr>
          <p:spPr bwMode="auto">
            <a:xfrm>
              <a:off x="4396103" y="1405556"/>
              <a:ext cx="2837826" cy="184666"/>
            </a:xfrm>
            <a:prstGeom prst="rect">
              <a:avLst/>
            </a:prstGeom>
            <a:solidFill>
              <a:srgbClr val="FFFFFF"/>
            </a:solidFill>
            <a:ln>
              <a:noFill/>
            </a:ln>
            <a:extLst>
              <a:ext uri="{91240B29-F687-4F45-9708-019B960494DF}">
                <a14:hiddenLine xmlns:a14="http://schemas.microsoft.com/office/drawing/2010/main" w="25400">
                  <a:solidFill>
                    <a:srgbClr val="000000"/>
                  </a:solidFill>
                  <a:round/>
                  <a:headEnd/>
                  <a:tailEnd/>
                </a14:hiddenLine>
              </a:ext>
            </a:extLst>
          </p:spPr>
          <p:txBody>
            <a:bodyPr vert="horz" wrap="square" lIns="0" tIns="0" rIns="0" bIns="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200" b="1"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rPr>
                <a:t>Date de publication : </a:t>
              </a:r>
              <a:r>
                <a:rPr lang="fr-FR" altLang="fr-FR" sz="1200" dirty="0">
                  <a:solidFill>
                    <a:srgbClr val="0F3250"/>
                  </a:solidFill>
                  <a:latin typeface="Roboto Slab" pitchFamily="2" charset="0"/>
                  <a:ea typeface="Roboto Slab" pitchFamily="2" charset="0"/>
                  <a:cs typeface="Segoe UI" panose="020B0502040204020203" pitchFamily="34" charset="0"/>
                </a:rPr>
                <a:t>31 mars 2025</a:t>
              </a:r>
              <a:endParaRPr kumimoji="0" lang="fr-FR" altLang="fr-FR" sz="1200" i="0" u="none" strike="noStrike" cap="none" normalizeH="0" baseline="0" dirty="0">
                <a:ln>
                  <a:noFill/>
                </a:ln>
                <a:solidFill>
                  <a:srgbClr val="0F3250"/>
                </a:solidFill>
                <a:effectLst/>
                <a:latin typeface="Roboto Slab" pitchFamily="2" charset="0"/>
                <a:ea typeface="Roboto Slab" pitchFamily="2" charset="0"/>
                <a:cs typeface="Segoe UI" panose="020B0502040204020203" pitchFamily="34" charset="0"/>
              </a:endParaRPr>
            </a:p>
          </p:txBody>
        </p:sp>
        <p:pic>
          <p:nvPicPr>
            <p:cNvPr id="13" name="Picture 19" descr="Calendrier mensuel contour">
              <a:extLst>
                <a:ext uri="{FF2B5EF4-FFF2-40B4-BE49-F238E27FC236}">
                  <a16:creationId xmlns:a16="http://schemas.microsoft.com/office/drawing/2014/main" id="{831511C6-4D51-AEE2-F515-5A84C01B1F84}"/>
                </a:ext>
              </a:extLst>
            </p:cNvPr>
            <p:cNvPicPr>
              <a:picLocks noChangeAspect="1" noChangeArrowheads="1"/>
            </p:cNvPicPr>
            <p:nvPr/>
          </p:nvPicPr>
          <p:blipFill>
            <a:blip r:embed="rId8">
              <a:extLst>
                <a:ext uri="{96DAC541-7B7A-43D3-8B79-37D633B846F1}">
                  <asvg:svgBlip xmlns:asvg="http://schemas.microsoft.com/office/drawing/2016/SVG/main" r:embed="rId9"/>
                </a:ext>
              </a:extLst>
            </a:blip>
            <a:srcRect/>
            <a:stretch/>
          </p:blipFill>
          <p:spPr bwMode="auto">
            <a:xfrm>
              <a:off x="4104761" y="1404951"/>
              <a:ext cx="169862" cy="190954"/>
            </a:xfrm>
            <a:prstGeom prst="rect">
              <a:avLst/>
            </a:prstGeom>
            <a:noFill/>
            <a:extLst>
              <a:ext uri="{909E8E84-426E-40DD-AFC4-6F175D3DCCD1}">
                <a14:hiddenFill xmlns:a14="http://schemas.microsoft.com/office/drawing/2010/main">
                  <a:solidFill>
                    <a:srgbClr val="FFFFFF"/>
                  </a:solidFill>
                </a14:hiddenFill>
              </a:ext>
            </a:extLst>
          </p:spPr>
        </p:pic>
      </p:grpSp>
      <p:pic>
        <p:nvPicPr>
          <p:cNvPr id="12" name="Picture 4" descr="Une image contenant conception&#10;&#10;Description générée automatiquement">
            <a:extLst>
              <a:ext uri="{FF2B5EF4-FFF2-40B4-BE49-F238E27FC236}">
                <a16:creationId xmlns:a16="http://schemas.microsoft.com/office/drawing/2014/main" id="{8C18D8C3-BA43-D03F-8918-71AC25EFE1AC}"/>
              </a:ext>
            </a:extLst>
          </p:cNvPr>
          <p:cNvPicPr>
            <a:picLocks noChangeAspect="1"/>
          </p:cNvPicPr>
          <p:nvPr/>
        </p:nvPicPr>
        <p:blipFill>
          <a:blip r:embed="rId10">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325382" y="5251845"/>
            <a:ext cx="473075" cy="30831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0344457"/>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8573</TotalTime>
  <Words>594</Words>
  <Application>Microsoft Office PowerPoint</Application>
  <PresentationFormat>Personnalisé</PresentationFormat>
  <Paragraphs>52</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Calibri Light</vt:lpstr>
      <vt:lpstr>Montserrat Medium</vt:lpstr>
      <vt:lpstr>Roboto Slab</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Yolaine CHARVET</dc:creator>
  <cp:lastModifiedBy>Julien CHAPET</cp:lastModifiedBy>
  <cp:revision>115</cp:revision>
  <cp:lastPrinted>2023-10-30T08:10:47Z</cp:lastPrinted>
  <dcterms:created xsi:type="dcterms:W3CDTF">2023-09-19T14:29:52Z</dcterms:created>
  <dcterms:modified xsi:type="dcterms:W3CDTF">2025-03-31T11:07:31Z</dcterms:modified>
</cp:coreProperties>
</file>