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559675" cy="1069181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12" d="100"/>
          <a:sy n="112" d="100"/>
        </p:scale>
        <p:origin x="1075" y="-93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7424AA24-619F-4A98-A6DC-20C7CCCF5054}" type="datetimeFigureOut">
              <a:rPr lang="fr-FR" smtClean="0"/>
              <a:t>05/07/2024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0840FB4-6998-42A7-AD2E-BDD30A481788}" type="slidenum">
              <a:rPr lang="fr-FR" smtClean="0"/>
              <a:t>‹N°›</a:t>
            </a:fld>
            <a:endParaRPr lang="fr-FR"/>
          </a:p>
        </p:txBody>
      </p:sp>
    </p:spTree>
    <p:extLst>
      <p:ext uri="{BB962C8B-B14F-4D97-AF65-F5344CB8AC3E}">
        <p14:creationId xmlns:p14="http://schemas.microsoft.com/office/powerpoint/2010/main" val="2308356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424AA24-619F-4A98-A6DC-20C7CCCF5054}" type="datetimeFigureOut">
              <a:rPr lang="fr-FR" smtClean="0"/>
              <a:t>05/07/2024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0840FB4-6998-42A7-AD2E-BDD30A481788}" type="slidenum">
              <a:rPr lang="fr-FR" smtClean="0"/>
              <a:t>‹N°›</a:t>
            </a:fld>
            <a:endParaRPr lang="fr-FR"/>
          </a:p>
        </p:txBody>
      </p:sp>
    </p:spTree>
    <p:extLst>
      <p:ext uri="{BB962C8B-B14F-4D97-AF65-F5344CB8AC3E}">
        <p14:creationId xmlns:p14="http://schemas.microsoft.com/office/powerpoint/2010/main" val="1531521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424AA24-619F-4A98-A6DC-20C7CCCF5054}" type="datetimeFigureOut">
              <a:rPr lang="fr-FR" smtClean="0"/>
              <a:t>05/07/2024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0840FB4-6998-42A7-AD2E-BDD30A481788}" type="slidenum">
              <a:rPr lang="fr-FR" smtClean="0"/>
              <a:t>‹N°›</a:t>
            </a:fld>
            <a:endParaRPr lang="fr-FR"/>
          </a:p>
        </p:txBody>
      </p:sp>
    </p:spTree>
    <p:extLst>
      <p:ext uri="{BB962C8B-B14F-4D97-AF65-F5344CB8AC3E}">
        <p14:creationId xmlns:p14="http://schemas.microsoft.com/office/powerpoint/2010/main" val="3166079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424AA24-619F-4A98-A6DC-20C7CCCF5054}" type="datetimeFigureOut">
              <a:rPr lang="fr-FR" smtClean="0"/>
              <a:t>05/07/2024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0840FB4-6998-42A7-AD2E-BDD30A481788}" type="slidenum">
              <a:rPr lang="fr-FR" smtClean="0"/>
              <a:t>‹N°›</a:t>
            </a:fld>
            <a:endParaRPr lang="fr-FR"/>
          </a:p>
        </p:txBody>
      </p:sp>
    </p:spTree>
    <p:extLst>
      <p:ext uri="{BB962C8B-B14F-4D97-AF65-F5344CB8AC3E}">
        <p14:creationId xmlns:p14="http://schemas.microsoft.com/office/powerpoint/2010/main" val="1270977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424AA24-619F-4A98-A6DC-20C7CCCF5054}" type="datetimeFigureOut">
              <a:rPr lang="fr-FR" smtClean="0"/>
              <a:t>05/07/2024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0840FB4-6998-42A7-AD2E-BDD30A481788}" type="slidenum">
              <a:rPr lang="fr-FR" smtClean="0"/>
              <a:t>‹N°›</a:t>
            </a:fld>
            <a:endParaRPr lang="fr-FR"/>
          </a:p>
        </p:txBody>
      </p:sp>
    </p:spTree>
    <p:extLst>
      <p:ext uri="{BB962C8B-B14F-4D97-AF65-F5344CB8AC3E}">
        <p14:creationId xmlns:p14="http://schemas.microsoft.com/office/powerpoint/2010/main" val="1019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424AA24-619F-4A98-A6DC-20C7CCCF5054}" type="datetimeFigureOut">
              <a:rPr lang="fr-FR" smtClean="0"/>
              <a:t>05/07/2024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0840FB4-6998-42A7-AD2E-BDD30A481788}" type="slidenum">
              <a:rPr lang="fr-FR" smtClean="0"/>
              <a:t>‹N°›</a:t>
            </a:fld>
            <a:endParaRPr lang="fr-FR"/>
          </a:p>
        </p:txBody>
      </p:sp>
    </p:spTree>
    <p:extLst>
      <p:ext uri="{BB962C8B-B14F-4D97-AF65-F5344CB8AC3E}">
        <p14:creationId xmlns:p14="http://schemas.microsoft.com/office/powerpoint/2010/main" val="2875976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424AA24-619F-4A98-A6DC-20C7CCCF5054}" type="datetimeFigureOut">
              <a:rPr lang="fr-FR" smtClean="0"/>
              <a:t>05/07/2024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A0840FB4-6998-42A7-AD2E-BDD30A481788}" type="slidenum">
              <a:rPr lang="fr-FR" smtClean="0"/>
              <a:t>‹N°›</a:t>
            </a:fld>
            <a:endParaRPr lang="fr-FR"/>
          </a:p>
        </p:txBody>
      </p:sp>
    </p:spTree>
    <p:extLst>
      <p:ext uri="{BB962C8B-B14F-4D97-AF65-F5344CB8AC3E}">
        <p14:creationId xmlns:p14="http://schemas.microsoft.com/office/powerpoint/2010/main" val="1006995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424AA24-619F-4A98-A6DC-20C7CCCF5054}" type="datetimeFigureOut">
              <a:rPr lang="fr-FR" smtClean="0"/>
              <a:t>05/07/2024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A0840FB4-6998-42A7-AD2E-BDD30A481788}" type="slidenum">
              <a:rPr lang="fr-FR" smtClean="0"/>
              <a:t>‹N°›</a:t>
            </a:fld>
            <a:endParaRPr lang="fr-FR"/>
          </a:p>
        </p:txBody>
      </p:sp>
    </p:spTree>
    <p:extLst>
      <p:ext uri="{BB962C8B-B14F-4D97-AF65-F5344CB8AC3E}">
        <p14:creationId xmlns:p14="http://schemas.microsoft.com/office/powerpoint/2010/main" val="193370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24AA24-619F-4A98-A6DC-20C7CCCF5054}" type="datetimeFigureOut">
              <a:rPr lang="fr-FR" smtClean="0"/>
              <a:t>05/07/2024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A0840FB4-6998-42A7-AD2E-BDD30A481788}" type="slidenum">
              <a:rPr lang="fr-FR" smtClean="0"/>
              <a:t>‹N°›</a:t>
            </a:fld>
            <a:endParaRPr lang="fr-FR"/>
          </a:p>
        </p:txBody>
      </p:sp>
    </p:spTree>
    <p:extLst>
      <p:ext uri="{BB962C8B-B14F-4D97-AF65-F5344CB8AC3E}">
        <p14:creationId xmlns:p14="http://schemas.microsoft.com/office/powerpoint/2010/main" val="1739782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424AA24-619F-4A98-A6DC-20C7CCCF5054}" type="datetimeFigureOut">
              <a:rPr lang="fr-FR" smtClean="0"/>
              <a:t>05/07/2024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0840FB4-6998-42A7-AD2E-BDD30A481788}" type="slidenum">
              <a:rPr lang="fr-FR" smtClean="0"/>
              <a:t>‹N°›</a:t>
            </a:fld>
            <a:endParaRPr lang="fr-FR"/>
          </a:p>
        </p:txBody>
      </p:sp>
    </p:spTree>
    <p:extLst>
      <p:ext uri="{BB962C8B-B14F-4D97-AF65-F5344CB8AC3E}">
        <p14:creationId xmlns:p14="http://schemas.microsoft.com/office/powerpoint/2010/main" val="1118967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424AA24-619F-4A98-A6DC-20C7CCCF5054}" type="datetimeFigureOut">
              <a:rPr lang="fr-FR" smtClean="0"/>
              <a:t>05/07/2024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0840FB4-6998-42A7-AD2E-BDD30A481788}" type="slidenum">
              <a:rPr lang="fr-FR" smtClean="0"/>
              <a:t>‹N°›</a:t>
            </a:fld>
            <a:endParaRPr lang="fr-FR"/>
          </a:p>
        </p:txBody>
      </p:sp>
    </p:spTree>
    <p:extLst>
      <p:ext uri="{BB962C8B-B14F-4D97-AF65-F5344CB8AC3E}">
        <p14:creationId xmlns:p14="http://schemas.microsoft.com/office/powerpoint/2010/main" val="1088026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7424AA24-619F-4A98-A6DC-20C7CCCF5054}" type="datetimeFigureOut">
              <a:rPr lang="fr-FR" smtClean="0"/>
              <a:t>05/07/2024</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A0840FB4-6998-42A7-AD2E-BDD30A481788}" type="slidenum">
              <a:rPr lang="fr-FR" smtClean="0"/>
              <a:t>‹N°›</a:t>
            </a:fld>
            <a:endParaRPr lang="fr-FR"/>
          </a:p>
        </p:txBody>
      </p:sp>
    </p:spTree>
    <p:extLst>
      <p:ext uri="{BB962C8B-B14F-4D97-AF65-F5344CB8AC3E}">
        <p14:creationId xmlns:p14="http://schemas.microsoft.com/office/powerpoint/2010/main" val="39165619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gi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a:extLst>
              <a:ext uri="{FF2B5EF4-FFF2-40B4-BE49-F238E27FC236}">
                <a16:creationId xmlns:a16="http://schemas.microsoft.com/office/drawing/2014/main" id="{91DC3E3D-C357-4556-10EF-E0C37578CDFB}"/>
              </a:ext>
            </a:extLst>
          </p:cNvPr>
          <p:cNvSpPr>
            <a:spLocks noChangeArrowheads="1"/>
          </p:cNvSpPr>
          <p:nvPr/>
        </p:nvSpPr>
        <p:spPr bwMode="auto">
          <a:xfrm>
            <a:off x="88143" y="6263760"/>
            <a:ext cx="7256463" cy="2747516"/>
          </a:xfrm>
          <a:prstGeom prst="roundRect">
            <a:avLst>
              <a:gd name="adj" fmla="val 16667"/>
            </a:avLst>
          </a:prstGeom>
          <a:solidFill>
            <a:srgbClr val="F2F2F2"/>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fr-FR" dirty="0"/>
          </a:p>
        </p:txBody>
      </p:sp>
      <p:sp>
        <p:nvSpPr>
          <p:cNvPr id="7" name="Zone de texte 6">
            <a:extLst>
              <a:ext uri="{FF2B5EF4-FFF2-40B4-BE49-F238E27FC236}">
                <a16:creationId xmlns:a16="http://schemas.microsoft.com/office/drawing/2014/main" id="{7029B7A2-F722-1CD9-CF72-2323FC11CA18}"/>
              </a:ext>
            </a:extLst>
          </p:cNvPr>
          <p:cNvSpPr txBox="1">
            <a:spLocks noChangeArrowheads="1"/>
          </p:cNvSpPr>
          <p:nvPr/>
        </p:nvSpPr>
        <p:spPr bwMode="auto">
          <a:xfrm>
            <a:off x="771602" y="6475140"/>
            <a:ext cx="6501060"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spAutoFit/>
          </a:bodyPr>
          <a:lstStyle/>
          <a:p>
            <a:r>
              <a:rPr lang="fr-FR" sz="1000" dirty="0">
                <a:solidFill>
                  <a:srgbClr val="0F3250"/>
                </a:solidFill>
                <a:latin typeface="Roboto Slab" pitchFamily="2" charset="0"/>
                <a:cs typeface="Calibri" panose="020F0502020204030204" pitchFamily="34" charset="0"/>
              </a:rPr>
              <a:t>Diplôme ou titre de même niveau que ceux pour lesquels les cours sont dispensés avec une expérience de minimum deux ans dans la spécialité enseignée au cours des six dernières années.</a:t>
            </a:r>
          </a:p>
          <a:p>
            <a:r>
              <a:rPr lang="fr-FR" sz="1000" dirty="0">
                <a:solidFill>
                  <a:srgbClr val="0F3250"/>
                </a:solidFill>
                <a:latin typeface="Roboto Slab" pitchFamily="2" charset="0"/>
                <a:cs typeface="Calibri" panose="020F0502020204030204" pitchFamily="34" charset="0"/>
              </a:rPr>
              <a:t>Débutant accepté en enseignement. Connaître la discipline enseignée (réglementation, environnement institutionnel, techniques, procédures, actualités, etc.), les programmes et référentiels des formations dispensées, psychologie et sociologie de l’adolescent. Technique d’animation et de gestion de groupes. Maitriser les concepts de la pédagogie de l’alternance, les outils numériques de base. Avoir le sens de la communication, de la maîtrise de soi et de l’initiative. </a:t>
            </a:r>
          </a:p>
          <a:p>
            <a:pPr marL="457200" algn="just"/>
            <a:endParaRPr lang="fr-FR" sz="1000" dirty="0">
              <a:solidFill>
                <a:srgbClr val="0F3250"/>
              </a:solidFill>
              <a:latin typeface="Roboto Slab" pitchFamily="2" charset="0"/>
              <a:cs typeface="Calibri" panose="020F0502020204030204" pitchFamily="34" charset="0"/>
            </a:endParaRPr>
          </a:p>
        </p:txBody>
      </p:sp>
      <p:pic>
        <p:nvPicPr>
          <p:cNvPr id="2051" name="Picture 3" descr="Une image contenant conception&#10;&#10;Description générée automatiquement">
            <a:extLst>
              <a:ext uri="{FF2B5EF4-FFF2-40B4-BE49-F238E27FC236}">
                <a16:creationId xmlns:a16="http://schemas.microsoft.com/office/drawing/2014/main" id="{2700626B-2E50-6832-E1DA-AC7F4FD990ED}"/>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5676" y="6463128"/>
            <a:ext cx="358775" cy="2762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Une image contenant Graphique, cercle, conception&#10;&#10;Description générée automatiquement">
            <a:extLst>
              <a:ext uri="{FF2B5EF4-FFF2-40B4-BE49-F238E27FC236}">
                <a16:creationId xmlns:a16="http://schemas.microsoft.com/office/drawing/2014/main" id="{EA0E99B8-1498-E1C7-FBAA-00DF11AD0824}"/>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7101" y="6796836"/>
            <a:ext cx="387350" cy="388938"/>
          </a:xfrm>
          <a:prstGeom prst="rect">
            <a:avLst/>
          </a:prstGeom>
          <a:noFill/>
          <a:extLst>
            <a:ext uri="{909E8E84-426E-40DD-AFC4-6F175D3DCCD1}">
              <a14:hiddenFill xmlns:a14="http://schemas.microsoft.com/office/drawing/2010/main">
                <a:solidFill>
                  <a:srgbClr val="FFFFFF"/>
                </a:solidFill>
              </a14:hiddenFill>
            </a:ext>
          </a:extLst>
        </p:spPr>
      </p:pic>
      <p:grpSp>
        <p:nvGrpSpPr>
          <p:cNvPr id="16" name="Groupe 15">
            <a:extLst>
              <a:ext uri="{FF2B5EF4-FFF2-40B4-BE49-F238E27FC236}">
                <a16:creationId xmlns:a16="http://schemas.microsoft.com/office/drawing/2014/main" id="{6022283C-7D84-02C0-D026-A591C21D408D}"/>
              </a:ext>
            </a:extLst>
          </p:cNvPr>
          <p:cNvGrpSpPr/>
          <p:nvPr/>
        </p:nvGrpSpPr>
        <p:grpSpPr>
          <a:xfrm>
            <a:off x="4257419" y="1677025"/>
            <a:ext cx="2844326" cy="209887"/>
            <a:chOff x="4257419" y="1477000"/>
            <a:chExt cx="2844326" cy="209887"/>
          </a:xfrm>
        </p:grpSpPr>
        <p:sp>
          <p:nvSpPr>
            <p:cNvPr id="5" name="Rectangle 4">
              <a:extLst>
                <a:ext uri="{FF2B5EF4-FFF2-40B4-BE49-F238E27FC236}">
                  <a16:creationId xmlns:a16="http://schemas.microsoft.com/office/drawing/2014/main" id="{0164F9E2-070B-9D07-0382-10544EA67C37}"/>
                </a:ext>
              </a:extLst>
            </p:cNvPr>
            <p:cNvSpPr>
              <a:spLocks noChangeArrowheads="1"/>
            </p:cNvSpPr>
            <p:nvPr/>
          </p:nvSpPr>
          <p:spPr bwMode="auto">
            <a:xfrm>
              <a:off x="4543379" y="1477000"/>
              <a:ext cx="2558366" cy="184666"/>
            </a:xfrm>
            <a:prstGeom prst="rect">
              <a:avLst/>
            </a:prstGeom>
            <a:solidFill>
              <a:srgbClr val="FFFFFF"/>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0" tIns="0" rIns="0" bIns="0" numCol="1" anchor="t" anchorCtr="0" compatLnSpc="1">
              <a:prstTxWarp prst="textNoShape">
                <a:avLst/>
              </a:prstTxWarp>
              <a:spAutoFit/>
            </a:bodyPr>
            <a:lstStyle/>
            <a:p>
              <a:pPr defTabSz="914400" eaLnBrk="0" fontAlgn="base" hangingPunct="0">
                <a:spcBef>
                  <a:spcPct val="0"/>
                </a:spcBef>
                <a:spcAft>
                  <a:spcPct val="0"/>
                </a:spcAft>
              </a:pPr>
              <a:r>
                <a:rPr lang="fr-FR" altLang="fr-FR" sz="1200" b="1" dirty="0">
                  <a:solidFill>
                    <a:srgbClr val="0F3250"/>
                  </a:solidFill>
                  <a:latin typeface="Roboto Slab" pitchFamily="2" charset="0"/>
                  <a:ea typeface="Roboto Slab" pitchFamily="2" charset="0"/>
                  <a:cs typeface="Segoe UI" panose="020B0502040204020203" pitchFamily="34" charset="0"/>
                </a:rPr>
                <a:t>CDD d’un an à temps plein</a:t>
              </a:r>
            </a:p>
          </p:txBody>
        </p:sp>
        <p:pic>
          <p:nvPicPr>
            <p:cNvPr id="2067" name="Picture 19" descr="Une image contenant logo, Rectangle, ligne, symbole&#10;&#10;Description générée automatiquement">
              <a:extLst>
                <a:ext uri="{FF2B5EF4-FFF2-40B4-BE49-F238E27FC236}">
                  <a16:creationId xmlns:a16="http://schemas.microsoft.com/office/drawing/2014/main" id="{9BF1C9BE-748B-9E03-B29D-E73D81805A8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57419" y="1480512"/>
              <a:ext cx="169862" cy="20637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4" name="Groupe 23">
            <a:extLst>
              <a:ext uri="{FF2B5EF4-FFF2-40B4-BE49-F238E27FC236}">
                <a16:creationId xmlns:a16="http://schemas.microsoft.com/office/drawing/2014/main" id="{597C789F-4E46-925A-8C14-AEB4F8030983}"/>
              </a:ext>
            </a:extLst>
          </p:cNvPr>
          <p:cNvGrpSpPr/>
          <p:nvPr/>
        </p:nvGrpSpPr>
        <p:grpSpPr>
          <a:xfrm>
            <a:off x="4241332" y="1995607"/>
            <a:ext cx="2484814" cy="196850"/>
            <a:chOff x="4241332" y="1727737"/>
            <a:chExt cx="2484814" cy="196850"/>
          </a:xfrm>
        </p:grpSpPr>
        <p:sp>
          <p:nvSpPr>
            <p:cNvPr id="6" name="Rectangle 18">
              <a:extLst>
                <a:ext uri="{FF2B5EF4-FFF2-40B4-BE49-F238E27FC236}">
                  <a16:creationId xmlns:a16="http://schemas.microsoft.com/office/drawing/2014/main" id="{4FF21483-849F-17AB-7437-0EBC9F90B888}"/>
                </a:ext>
              </a:extLst>
            </p:cNvPr>
            <p:cNvSpPr>
              <a:spLocks noChangeArrowheads="1"/>
            </p:cNvSpPr>
            <p:nvPr/>
          </p:nvSpPr>
          <p:spPr bwMode="auto">
            <a:xfrm>
              <a:off x="4543379" y="1733829"/>
              <a:ext cx="2182767" cy="184666"/>
            </a:xfrm>
            <a:prstGeom prst="rect">
              <a:avLst/>
            </a:prstGeom>
            <a:solidFill>
              <a:srgbClr val="FFFFFF"/>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fr-FR" altLang="fr-FR" sz="1200" b="1" dirty="0">
                  <a:solidFill>
                    <a:srgbClr val="0F3250"/>
                  </a:solidFill>
                  <a:latin typeface="Roboto Slab" pitchFamily="2" charset="0"/>
                  <a:ea typeface="Roboto Slab" pitchFamily="2" charset="0"/>
                  <a:cs typeface="Segoe UI" panose="020B0502040204020203" pitchFamily="34" charset="0"/>
                </a:rPr>
                <a:t>CFA de Vesoul (70</a:t>
              </a:r>
              <a:r>
                <a:rPr kumimoji="0" lang="fr-FR" altLang="fr-FR" sz="1200" b="1" i="0" u="none" strike="noStrike" cap="none" normalizeH="0" baseline="0" dirty="0">
                  <a:ln>
                    <a:noFill/>
                  </a:ln>
                  <a:solidFill>
                    <a:srgbClr val="0F3250"/>
                  </a:solidFill>
                  <a:effectLst/>
                  <a:latin typeface="Segoe UI" panose="020B0502040204020203" pitchFamily="34" charset="0"/>
                  <a:cs typeface="Segoe UI" panose="020B0502040204020203" pitchFamily="34" charset="0"/>
                </a:rPr>
                <a:t>)</a:t>
              </a:r>
              <a:endParaRPr kumimoji="0" lang="fr-FR" altLang="fr-FR" sz="1800" i="0" u="none" strike="noStrike" cap="none" normalizeH="0" baseline="0" dirty="0">
                <a:ln>
                  <a:noFill/>
                </a:ln>
                <a:solidFill>
                  <a:schemeClr val="tx1"/>
                </a:solidFill>
                <a:effectLst/>
                <a:latin typeface="Arial" panose="020B0604020202020204" pitchFamily="34" charset="0"/>
              </a:endParaRPr>
            </a:p>
          </p:txBody>
        </p:sp>
        <p:pic>
          <p:nvPicPr>
            <p:cNvPr id="2063" name="Picture 15" descr="Une image contenant cercle, créativité&#10;&#10;Description générée automatiquement">
              <a:extLst>
                <a:ext uri="{FF2B5EF4-FFF2-40B4-BE49-F238E27FC236}">
                  <a16:creationId xmlns:a16="http://schemas.microsoft.com/office/drawing/2014/main" id="{0DA51764-C655-BFA0-DE44-FA21B7F54B3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41332" y="1727737"/>
              <a:ext cx="166688" cy="196850"/>
            </a:xfrm>
            <a:prstGeom prst="rect">
              <a:avLst/>
            </a:prstGeom>
            <a:noFill/>
            <a:extLst>
              <a:ext uri="{909E8E84-426E-40DD-AFC4-6F175D3DCCD1}">
                <a14:hiddenFill xmlns:a14="http://schemas.microsoft.com/office/drawing/2010/main">
                  <a:solidFill>
                    <a:srgbClr val="FFFFFF"/>
                  </a:solidFill>
                </a14:hiddenFill>
              </a:ext>
            </a:extLst>
          </p:spPr>
        </p:pic>
      </p:grpSp>
      <p:sp>
        <p:nvSpPr>
          <p:cNvPr id="14" name="Rectangle : coins arrondis 3">
            <a:extLst>
              <a:ext uri="{FF2B5EF4-FFF2-40B4-BE49-F238E27FC236}">
                <a16:creationId xmlns:a16="http://schemas.microsoft.com/office/drawing/2014/main" id="{C440760E-89EA-688E-7F29-4C40B02D5903}"/>
              </a:ext>
            </a:extLst>
          </p:cNvPr>
          <p:cNvSpPr>
            <a:spLocks noChangeArrowheads="1"/>
          </p:cNvSpPr>
          <p:nvPr/>
        </p:nvSpPr>
        <p:spPr bwMode="auto">
          <a:xfrm>
            <a:off x="109204" y="1567284"/>
            <a:ext cx="3862699" cy="1026360"/>
          </a:xfrm>
          <a:prstGeom prst="roundRect">
            <a:avLst>
              <a:gd name="adj" fmla="val 16667"/>
            </a:avLst>
          </a:prstGeom>
          <a:solidFill>
            <a:srgbClr val="B0D2D9"/>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fr-FR"/>
          </a:p>
        </p:txBody>
      </p:sp>
      <p:sp>
        <p:nvSpPr>
          <p:cNvPr id="15" name="Zone de texte 1">
            <a:extLst>
              <a:ext uri="{FF2B5EF4-FFF2-40B4-BE49-F238E27FC236}">
                <a16:creationId xmlns:a16="http://schemas.microsoft.com/office/drawing/2014/main" id="{FD68B6A0-7AA8-ACD7-2EB8-C17E240EB21B}"/>
              </a:ext>
            </a:extLst>
          </p:cNvPr>
          <p:cNvSpPr txBox="1">
            <a:spLocks noChangeArrowheads="1"/>
          </p:cNvSpPr>
          <p:nvPr/>
        </p:nvSpPr>
        <p:spPr bwMode="auto">
          <a:xfrm>
            <a:off x="281792" y="1685725"/>
            <a:ext cx="3434582"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spAutoFit/>
          </a:bodyPr>
          <a:lstStyle/>
          <a:p>
            <a:pPr algn="ctr"/>
            <a:r>
              <a:rPr lang="fr-FR" sz="1600" b="1" dirty="0">
                <a:solidFill>
                  <a:srgbClr val="0F3250"/>
                </a:solidFill>
                <a:uFill>
                  <a:solidFill>
                    <a:srgbClr val="000000"/>
                  </a:solidFill>
                </a:uFill>
                <a:latin typeface="Roboto Slab" pitchFamily="2" charset="0"/>
                <a:ea typeface="Roboto Slab" pitchFamily="2" charset="0"/>
              </a:rPr>
              <a:t>Un professeur de coiffure</a:t>
            </a:r>
            <a:br>
              <a:rPr lang="fr-FR" sz="1600" b="1" dirty="0">
                <a:solidFill>
                  <a:srgbClr val="0F3250"/>
                </a:solidFill>
                <a:uFill>
                  <a:solidFill>
                    <a:srgbClr val="000000"/>
                  </a:solidFill>
                </a:uFill>
                <a:latin typeface="Roboto Slab" pitchFamily="2" charset="0"/>
                <a:ea typeface="Roboto Slab" pitchFamily="2" charset="0"/>
              </a:rPr>
            </a:br>
            <a:r>
              <a:rPr lang="fr-FR" sz="1600" b="1" dirty="0">
                <a:solidFill>
                  <a:srgbClr val="0F3250"/>
                </a:solidFill>
                <a:uFill>
                  <a:solidFill>
                    <a:srgbClr val="000000"/>
                  </a:solidFill>
                </a:uFill>
                <a:latin typeface="Roboto Slab" pitchFamily="2" charset="0"/>
                <a:ea typeface="Roboto Slab" pitchFamily="2" charset="0"/>
              </a:rPr>
              <a:t>au CFA 70</a:t>
            </a:r>
            <a:br>
              <a:rPr lang="fr-FR" sz="1600" b="1" dirty="0">
                <a:solidFill>
                  <a:srgbClr val="0F3250"/>
                </a:solidFill>
                <a:uFill>
                  <a:solidFill>
                    <a:srgbClr val="000000"/>
                  </a:solidFill>
                </a:uFill>
                <a:latin typeface="Roboto Slab" pitchFamily="2" charset="0"/>
                <a:ea typeface="Roboto Slab" pitchFamily="2" charset="0"/>
              </a:rPr>
            </a:br>
            <a:r>
              <a:rPr lang="fr-FR" sz="1600" b="1" dirty="0">
                <a:solidFill>
                  <a:srgbClr val="0F3250"/>
                </a:solidFill>
                <a:uFill>
                  <a:solidFill>
                    <a:srgbClr val="000000"/>
                  </a:solidFill>
                </a:uFill>
                <a:latin typeface="Roboto Slab" pitchFamily="2" charset="0"/>
                <a:ea typeface="Roboto Slab" pitchFamily="2" charset="0"/>
              </a:rPr>
              <a:t> (H/F)</a:t>
            </a:r>
          </a:p>
        </p:txBody>
      </p:sp>
      <p:sp>
        <p:nvSpPr>
          <p:cNvPr id="17" name="Rectangle 22">
            <a:extLst>
              <a:ext uri="{FF2B5EF4-FFF2-40B4-BE49-F238E27FC236}">
                <a16:creationId xmlns:a16="http://schemas.microsoft.com/office/drawing/2014/main" id="{2D372AE7-19A5-73A7-310E-00AFC021DEF2}"/>
              </a:ext>
            </a:extLst>
          </p:cNvPr>
          <p:cNvSpPr>
            <a:spLocks noChangeArrowheads="1"/>
          </p:cNvSpPr>
          <p:nvPr/>
        </p:nvSpPr>
        <p:spPr bwMode="auto">
          <a:xfrm>
            <a:off x="152400" y="152400"/>
            <a:ext cx="7559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23">
            <a:extLst>
              <a:ext uri="{FF2B5EF4-FFF2-40B4-BE49-F238E27FC236}">
                <a16:creationId xmlns:a16="http://schemas.microsoft.com/office/drawing/2014/main" id="{C100759B-78E9-ADA6-67BF-DD180669930C}"/>
              </a:ext>
            </a:extLst>
          </p:cNvPr>
          <p:cNvSpPr>
            <a:spLocks noChangeArrowheads="1"/>
          </p:cNvSpPr>
          <p:nvPr/>
        </p:nvSpPr>
        <p:spPr bwMode="auto">
          <a:xfrm>
            <a:off x="152400" y="609600"/>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9" name="Rectangle 26">
            <a:extLst>
              <a:ext uri="{FF2B5EF4-FFF2-40B4-BE49-F238E27FC236}">
                <a16:creationId xmlns:a16="http://schemas.microsoft.com/office/drawing/2014/main" id="{162033E4-5986-6969-3ADB-0A8058F2CA9C}"/>
              </a:ext>
            </a:extLst>
          </p:cNvPr>
          <p:cNvSpPr>
            <a:spLocks noChangeArrowheads="1"/>
          </p:cNvSpPr>
          <p:nvPr/>
        </p:nvSpPr>
        <p:spPr bwMode="auto">
          <a:xfrm>
            <a:off x="152400" y="609600"/>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4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fr-FR" altLang="fr-FR" sz="1800" b="0" i="0" u="none" strike="noStrike" cap="none" normalizeH="0" baseline="0">
                <a:ln>
                  <a:noFill/>
                </a:ln>
                <a:solidFill>
                  <a:schemeClr val="tx1"/>
                </a:solidFill>
                <a:effectLst/>
                <a:latin typeface="Arial" panose="020B0604020202020204" pitchFamily="34" charset="0"/>
              </a:rPr>
            </a:br>
            <a:endParaRPr kumimoji="0" lang="fr-FR" altLang="fr-F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0" name="Rectangle 27">
            <a:extLst>
              <a:ext uri="{FF2B5EF4-FFF2-40B4-BE49-F238E27FC236}">
                <a16:creationId xmlns:a16="http://schemas.microsoft.com/office/drawing/2014/main" id="{8959DDC4-438F-3E98-FF5A-B95A8B4F3489}"/>
              </a:ext>
            </a:extLst>
          </p:cNvPr>
          <p:cNvSpPr>
            <a:spLocks noChangeArrowheads="1"/>
          </p:cNvSpPr>
          <p:nvPr/>
        </p:nvSpPr>
        <p:spPr bwMode="auto">
          <a:xfrm>
            <a:off x="215069" y="2622107"/>
            <a:ext cx="7178047" cy="3750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100" b="1" i="0" u="none" strike="noStrike" cap="none" normalizeH="0" baseline="0" dirty="0">
                <a:ln>
                  <a:noFill/>
                </a:ln>
                <a:solidFill>
                  <a:srgbClr val="0F3250"/>
                </a:solidFill>
                <a:effectLst/>
                <a:latin typeface="Roboto Slab" pitchFamily="2" charset="0"/>
                <a:ea typeface="Arial Unicode MS"/>
                <a:cs typeface="Calibri" panose="020F0502020204030204" pitchFamily="34" charset="0"/>
              </a:rPr>
              <a:t>Et si vous rejoigniez une structure régionale qui accompagne les artisans d’aujourd’hui et de demain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5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700" b="0" i="0" u="none" strike="noStrike" cap="none" normalizeH="0" baseline="0" dirty="0">
                <a:ln>
                  <a:noFill/>
                </a:ln>
                <a:solidFill>
                  <a:srgbClr val="0F3250"/>
                </a:solidFill>
                <a:effectLst/>
                <a:latin typeface="Roboto Slab" pitchFamily="2" charset="0"/>
                <a:ea typeface="Arial Unicode MS"/>
                <a:cs typeface="Calibri" panose="020F0502020204030204" pitchFamily="34" charset="0"/>
              </a:rPr>
              <a:t>Administrée par des artisans élus et toujours au plus près de ses clients, la </a:t>
            </a:r>
            <a:r>
              <a:rPr kumimoji="0" lang="fr-FR" altLang="fr-FR" sz="700" b="1" i="0" u="none" strike="noStrike" cap="none" normalizeH="0" baseline="0" dirty="0">
                <a:ln>
                  <a:noFill/>
                </a:ln>
                <a:solidFill>
                  <a:srgbClr val="0F3250"/>
                </a:solidFill>
                <a:effectLst/>
                <a:latin typeface="Roboto Slab" pitchFamily="2" charset="0"/>
                <a:ea typeface="Arial Unicode MS"/>
                <a:cs typeface="Calibri" panose="020F0502020204030204" pitchFamily="34" charset="0"/>
              </a:rPr>
              <a:t>CMA de Région Bourgogne Franche-Comté</a:t>
            </a:r>
            <a:r>
              <a:rPr kumimoji="0" lang="fr-FR" altLang="fr-FR" sz="700" b="0" i="0" u="none" strike="noStrike" cap="none" normalizeH="0" baseline="0" dirty="0">
                <a:ln>
                  <a:noFill/>
                </a:ln>
                <a:solidFill>
                  <a:srgbClr val="0F3250"/>
                </a:solidFill>
                <a:effectLst/>
                <a:latin typeface="Roboto Slab" pitchFamily="2" charset="0"/>
                <a:ea typeface="Arial Unicode MS"/>
                <a:cs typeface="Calibri" panose="020F0502020204030204" pitchFamily="34" charset="0"/>
              </a:rPr>
              <a:t> accompagne les entreprises artisanales tout au long de leur vie et agit pour que l’artisanat soit reconnu dans l’économie régionale et locale.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6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ts val="600"/>
              </a:spcAft>
              <a:buClrTx/>
              <a:buSzTx/>
              <a:buFontTx/>
              <a:buNone/>
              <a:tabLst/>
            </a:pPr>
            <a:r>
              <a:rPr kumimoji="0" lang="fr-FR" altLang="fr-FR" sz="1000" b="1" i="0" u="none" strike="noStrike" cap="none" normalizeH="0" baseline="0" dirty="0">
                <a:ln>
                  <a:noFill/>
                </a:ln>
                <a:solidFill>
                  <a:srgbClr val="A8131D"/>
                </a:solidFill>
                <a:effectLst/>
                <a:latin typeface="Roboto Slab" pitchFamily="2" charset="0"/>
                <a:ea typeface="Roboto Slab" pitchFamily="2" charset="0"/>
                <a:cs typeface="Segoe UI" panose="020B0502040204020203" pitchFamily="34" charset="0"/>
              </a:rPr>
              <a:t>Description du poste</a:t>
            </a:r>
          </a:p>
          <a:p>
            <a:pPr algn="just">
              <a:lnSpc>
                <a:spcPct val="120000"/>
              </a:lnSpc>
            </a:pPr>
            <a:r>
              <a:rPr lang="fr-FR" sz="900" dirty="0">
                <a:solidFill>
                  <a:srgbClr val="0F3250"/>
                </a:solidFill>
                <a:latin typeface="Montserrat Medium" pitchFamily="2" charset="0"/>
                <a:cs typeface="Calibri" panose="020F0502020204030204" pitchFamily="34" charset="0"/>
              </a:rPr>
              <a:t>Sous l’autorité de la directrice du CFA de Vesoul, le professeur de coiffure (H/F) est responsable de la préparation et de l’animation des séquences pédagogiques.</a:t>
            </a:r>
          </a:p>
          <a:p>
            <a:pPr algn="just">
              <a:lnSpc>
                <a:spcPct val="120000"/>
              </a:lnSpc>
            </a:pPr>
            <a:endParaRPr lang="fr-FR" sz="400" dirty="0">
              <a:solidFill>
                <a:srgbClr val="0F3250"/>
              </a:solidFill>
              <a:latin typeface="Roboto Slab" pitchFamily="2" charset="0"/>
              <a:cs typeface="Calibri" panose="020F0502020204030204" pitchFamily="34" charset="0"/>
            </a:endParaRPr>
          </a:p>
          <a:p>
            <a:pPr algn="just">
              <a:lnSpc>
                <a:spcPct val="120000"/>
              </a:lnSpc>
            </a:pPr>
            <a:r>
              <a:rPr lang="fr-FR" altLang="fr-FR" sz="1000" b="1" dirty="0">
                <a:solidFill>
                  <a:srgbClr val="A8131D"/>
                </a:solidFill>
                <a:latin typeface="Roboto Slab" pitchFamily="2" charset="0"/>
                <a:ea typeface="Roboto Slab" pitchFamily="2" charset="0"/>
                <a:cs typeface="Segoe UI" panose="020B0502040204020203" pitchFamily="34" charset="0"/>
              </a:rPr>
              <a:t>Missions</a:t>
            </a:r>
          </a:p>
          <a:p>
            <a:pPr marL="342900" indent="-342900" fontAlgn="base">
              <a:spcBef>
                <a:spcPts val="500"/>
              </a:spcBef>
              <a:spcAft>
                <a:spcPts val="500"/>
              </a:spcAft>
              <a:buClr>
                <a:srgbClr val="000000"/>
              </a:buClr>
              <a:buFont typeface="Arial" panose="020B0604020202020204" pitchFamily="34" charset="0"/>
              <a:buChar char="•"/>
            </a:pPr>
            <a:r>
              <a:rPr lang="fr-FR" sz="900" dirty="0">
                <a:solidFill>
                  <a:srgbClr val="0F3250"/>
                </a:solidFill>
                <a:latin typeface="Montserrat Medium" pitchFamily="2" charset="0"/>
                <a:cs typeface="Calibri" panose="020F0502020204030204" pitchFamily="34" charset="0"/>
              </a:rPr>
              <a:t>Evaluer le travail de l’apprenant en cours de séquence pédagogique et en annotant les travaux,</a:t>
            </a:r>
          </a:p>
          <a:p>
            <a:pPr marL="342900" indent="-342900" fontAlgn="base">
              <a:spcBef>
                <a:spcPts val="500"/>
              </a:spcBef>
              <a:spcAft>
                <a:spcPts val="500"/>
              </a:spcAft>
              <a:buClr>
                <a:srgbClr val="000000"/>
              </a:buClr>
              <a:buFont typeface="Arial" panose="020B0604020202020204" pitchFamily="34" charset="0"/>
              <a:buChar char="•"/>
            </a:pPr>
            <a:r>
              <a:rPr lang="fr-FR" sz="900" dirty="0">
                <a:solidFill>
                  <a:srgbClr val="0F3250"/>
                </a:solidFill>
                <a:latin typeface="Montserrat Medium" pitchFamily="2" charset="0"/>
                <a:cs typeface="Calibri" panose="020F0502020204030204" pitchFamily="34" charset="0"/>
              </a:rPr>
              <a:t>Participer aux évaluations et examens,</a:t>
            </a:r>
          </a:p>
          <a:p>
            <a:pPr marL="342900" indent="-342900" fontAlgn="base">
              <a:spcBef>
                <a:spcPts val="500"/>
              </a:spcBef>
              <a:spcAft>
                <a:spcPts val="500"/>
              </a:spcAft>
              <a:buClr>
                <a:srgbClr val="000000"/>
              </a:buClr>
              <a:buFont typeface="Arial" panose="020B0604020202020204" pitchFamily="34" charset="0"/>
              <a:buChar char="•"/>
            </a:pPr>
            <a:r>
              <a:rPr lang="fr-FR" sz="900" dirty="0">
                <a:solidFill>
                  <a:srgbClr val="0F3250"/>
                </a:solidFill>
                <a:latin typeface="Montserrat Medium" pitchFamily="2" charset="0"/>
                <a:cs typeface="Calibri" panose="020F0502020204030204" pitchFamily="34" charset="0"/>
              </a:rPr>
              <a:t>Être garant du respect de la mise en œuvre de la certification qualité </a:t>
            </a:r>
            <a:r>
              <a:rPr lang="fr-FR" sz="900" dirty="0" err="1">
                <a:solidFill>
                  <a:srgbClr val="0F3250"/>
                </a:solidFill>
                <a:latin typeface="Montserrat Medium" pitchFamily="2" charset="0"/>
                <a:cs typeface="Calibri" panose="020F0502020204030204" pitchFamily="34" charset="0"/>
              </a:rPr>
              <a:t>Qualiopi</a:t>
            </a:r>
            <a:r>
              <a:rPr lang="fr-FR" sz="900" dirty="0">
                <a:solidFill>
                  <a:srgbClr val="0F3250"/>
                </a:solidFill>
                <a:latin typeface="Montserrat Medium" pitchFamily="2" charset="0"/>
                <a:cs typeface="Calibri" panose="020F0502020204030204" pitchFamily="34" charset="0"/>
              </a:rPr>
              <a:t>,</a:t>
            </a:r>
          </a:p>
          <a:p>
            <a:pPr marL="342900" indent="-342900" fontAlgn="base">
              <a:spcBef>
                <a:spcPts val="500"/>
              </a:spcBef>
              <a:spcAft>
                <a:spcPts val="500"/>
              </a:spcAft>
              <a:buClr>
                <a:srgbClr val="000000"/>
              </a:buClr>
              <a:buFont typeface="Arial" panose="020B0604020202020204" pitchFamily="34" charset="0"/>
              <a:buChar char="•"/>
            </a:pPr>
            <a:r>
              <a:rPr lang="fr-FR" sz="900" dirty="0">
                <a:solidFill>
                  <a:srgbClr val="0F3250"/>
                </a:solidFill>
                <a:latin typeface="Montserrat Medium" pitchFamily="2" charset="0"/>
                <a:cs typeface="Calibri" panose="020F0502020204030204" pitchFamily="34" charset="0"/>
              </a:rPr>
              <a:t>Assurer les échanges et la communication entre le centre de formation, l’entreprise et la famille,</a:t>
            </a:r>
          </a:p>
          <a:p>
            <a:pPr marL="342900" indent="-342900" fontAlgn="base">
              <a:spcBef>
                <a:spcPts val="500"/>
              </a:spcBef>
              <a:spcAft>
                <a:spcPts val="500"/>
              </a:spcAft>
              <a:buClr>
                <a:srgbClr val="000000"/>
              </a:buClr>
              <a:buFont typeface="Arial" panose="020B0604020202020204" pitchFamily="34" charset="0"/>
              <a:buChar char="•"/>
            </a:pPr>
            <a:r>
              <a:rPr lang="fr-FR" sz="900" dirty="0">
                <a:solidFill>
                  <a:srgbClr val="0F3250"/>
                </a:solidFill>
                <a:latin typeface="Montserrat Medium" pitchFamily="2" charset="0"/>
                <a:cs typeface="Calibri" panose="020F0502020204030204" pitchFamily="34" charset="0"/>
              </a:rPr>
              <a:t>Enseigner les cours précités en formation initiale et continue à des classes de CAP à BM en passant par le BP et en mention complémentaire,</a:t>
            </a:r>
          </a:p>
          <a:p>
            <a:pPr marL="342900" indent="-342900" fontAlgn="base">
              <a:spcBef>
                <a:spcPts val="500"/>
              </a:spcBef>
              <a:spcAft>
                <a:spcPts val="500"/>
              </a:spcAft>
              <a:buClr>
                <a:srgbClr val="000000"/>
              </a:buClr>
              <a:buFont typeface="Arial" panose="020B0604020202020204" pitchFamily="34" charset="0"/>
              <a:buChar char="•"/>
            </a:pPr>
            <a:r>
              <a:rPr lang="fr-FR" sz="900" dirty="0">
                <a:solidFill>
                  <a:srgbClr val="0F3250"/>
                </a:solidFill>
                <a:latin typeface="Montserrat Medium" pitchFamily="2" charset="0"/>
                <a:cs typeface="Calibri" panose="020F0502020204030204" pitchFamily="34" charset="0"/>
              </a:rPr>
              <a:t>Contribuer activement au fonctionnement et à la vie du centre de formation : tâches administratives et de concertation, réunions d’équipes, projets pédagogiques, promotion de l’alternance…</a:t>
            </a:r>
          </a:p>
          <a:p>
            <a:pPr algn="just">
              <a:spcAft>
                <a:spcPts val="500"/>
              </a:spcAft>
            </a:pPr>
            <a:r>
              <a:rPr lang="fr-FR" sz="900" b="1" dirty="0">
                <a:solidFill>
                  <a:srgbClr val="0F3250"/>
                </a:solidFill>
                <a:latin typeface="Montserrat Medium" pitchFamily="2" charset="0"/>
                <a:cs typeface="Calibri" panose="020F0502020204030204" pitchFamily="34" charset="0"/>
              </a:rPr>
              <a:t>Le poste à pouvoir à compter du 02 septembre 2024, est basé à Vesoul.</a:t>
            </a:r>
          </a:p>
          <a:p>
            <a:pPr algn="just">
              <a:spcBef>
                <a:spcPts val="500"/>
              </a:spcBef>
              <a:spcAft>
                <a:spcPts val="500"/>
              </a:spcAft>
            </a:pPr>
            <a:endParaRPr lang="fr-FR" sz="900" b="1" dirty="0">
              <a:solidFill>
                <a:srgbClr val="0F3250"/>
              </a:solidFill>
              <a:latin typeface="Roboto Slab" pitchFamily="2" charset="0"/>
              <a:cs typeface="Calibri" panose="020F0502020204030204" pitchFamily="34" charset="0"/>
            </a:endParaRPr>
          </a:p>
        </p:txBody>
      </p:sp>
      <p:sp>
        <p:nvSpPr>
          <p:cNvPr id="21" name="Rectangle 31">
            <a:extLst>
              <a:ext uri="{FF2B5EF4-FFF2-40B4-BE49-F238E27FC236}">
                <a16:creationId xmlns:a16="http://schemas.microsoft.com/office/drawing/2014/main" id="{FB22B064-6355-E17E-CDD5-14D7954D68BD}"/>
              </a:ext>
            </a:extLst>
          </p:cNvPr>
          <p:cNvSpPr>
            <a:spLocks noChangeArrowheads="1"/>
          </p:cNvSpPr>
          <p:nvPr/>
        </p:nvSpPr>
        <p:spPr bwMode="auto">
          <a:xfrm>
            <a:off x="152400" y="609600"/>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769938" algn="l"/>
              </a:tabLst>
              <a:defRPr>
                <a:solidFill>
                  <a:schemeClr val="tx1"/>
                </a:solidFill>
                <a:latin typeface="Arial" panose="020B0604020202020204" pitchFamily="34" charset="0"/>
              </a:defRPr>
            </a:lvl1pPr>
            <a:lvl2pPr eaLnBrk="0" fontAlgn="base" hangingPunct="0">
              <a:spcBef>
                <a:spcPct val="0"/>
              </a:spcBef>
              <a:spcAft>
                <a:spcPct val="0"/>
              </a:spcAft>
              <a:tabLst>
                <a:tab pos="769938" algn="l"/>
              </a:tabLst>
              <a:defRPr>
                <a:solidFill>
                  <a:schemeClr val="tx1"/>
                </a:solidFill>
                <a:latin typeface="Arial" panose="020B0604020202020204" pitchFamily="34" charset="0"/>
              </a:defRPr>
            </a:lvl2pPr>
            <a:lvl3pPr eaLnBrk="0" fontAlgn="base" hangingPunct="0">
              <a:spcBef>
                <a:spcPct val="0"/>
              </a:spcBef>
              <a:spcAft>
                <a:spcPct val="0"/>
              </a:spcAft>
              <a:tabLst>
                <a:tab pos="769938" algn="l"/>
              </a:tabLst>
              <a:defRPr>
                <a:solidFill>
                  <a:schemeClr val="tx1"/>
                </a:solidFill>
                <a:latin typeface="Arial" panose="020B0604020202020204" pitchFamily="34" charset="0"/>
              </a:defRPr>
            </a:lvl3pPr>
            <a:lvl4pPr eaLnBrk="0" fontAlgn="base" hangingPunct="0">
              <a:spcBef>
                <a:spcPct val="0"/>
              </a:spcBef>
              <a:spcAft>
                <a:spcPct val="0"/>
              </a:spcAft>
              <a:tabLst>
                <a:tab pos="769938" algn="l"/>
              </a:tabLst>
              <a:defRPr>
                <a:solidFill>
                  <a:schemeClr val="tx1"/>
                </a:solidFill>
                <a:latin typeface="Arial" panose="020B0604020202020204" pitchFamily="34" charset="0"/>
              </a:defRPr>
            </a:lvl4pPr>
            <a:lvl5pPr eaLnBrk="0" fontAlgn="base" hangingPunct="0">
              <a:spcBef>
                <a:spcPct val="0"/>
              </a:spcBef>
              <a:spcAft>
                <a:spcPct val="0"/>
              </a:spcAft>
              <a:tabLst>
                <a:tab pos="769938" algn="l"/>
              </a:tabLst>
              <a:defRPr>
                <a:solidFill>
                  <a:schemeClr val="tx1"/>
                </a:solidFill>
                <a:latin typeface="Arial" panose="020B0604020202020204" pitchFamily="34" charset="0"/>
              </a:defRPr>
            </a:lvl5pPr>
            <a:lvl6pPr eaLnBrk="0" fontAlgn="base" hangingPunct="0">
              <a:spcBef>
                <a:spcPct val="0"/>
              </a:spcBef>
              <a:spcAft>
                <a:spcPct val="0"/>
              </a:spcAft>
              <a:tabLst>
                <a:tab pos="769938" algn="l"/>
              </a:tabLst>
              <a:defRPr>
                <a:solidFill>
                  <a:schemeClr val="tx1"/>
                </a:solidFill>
                <a:latin typeface="Arial" panose="020B0604020202020204" pitchFamily="34" charset="0"/>
              </a:defRPr>
            </a:lvl6pPr>
            <a:lvl7pPr eaLnBrk="0" fontAlgn="base" hangingPunct="0">
              <a:spcBef>
                <a:spcPct val="0"/>
              </a:spcBef>
              <a:spcAft>
                <a:spcPct val="0"/>
              </a:spcAft>
              <a:tabLst>
                <a:tab pos="769938" algn="l"/>
              </a:tabLst>
              <a:defRPr>
                <a:solidFill>
                  <a:schemeClr val="tx1"/>
                </a:solidFill>
                <a:latin typeface="Arial" panose="020B0604020202020204" pitchFamily="34" charset="0"/>
              </a:defRPr>
            </a:lvl7pPr>
            <a:lvl8pPr eaLnBrk="0" fontAlgn="base" hangingPunct="0">
              <a:spcBef>
                <a:spcPct val="0"/>
              </a:spcBef>
              <a:spcAft>
                <a:spcPct val="0"/>
              </a:spcAft>
              <a:tabLst>
                <a:tab pos="769938" algn="l"/>
              </a:tabLst>
              <a:defRPr>
                <a:solidFill>
                  <a:schemeClr val="tx1"/>
                </a:solidFill>
                <a:latin typeface="Arial" panose="020B0604020202020204" pitchFamily="34" charset="0"/>
              </a:defRPr>
            </a:lvl8pPr>
            <a:lvl9pPr eaLnBrk="0" fontAlgn="base" hangingPunct="0">
              <a:spcBef>
                <a:spcPct val="0"/>
              </a:spcBef>
              <a:spcAft>
                <a:spcPct val="0"/>
              </a:spcAft>
              <a:tabLst>
                <a:tab pos="769938"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769938" algn="l"/>
              </a:tabLst>
            </a:pPr>
            <a:r>
              <a:rPr kumimoji="0" lang="fr-FR" altLang="fr-FR" sz="1100" b="0" i="0" u="none" strike="noStrike" cap="none" normalizeH="0" baseline="0">
                <a:ln>
                  <a:noFill/>
                </a:ln>
                <a:solidFill>
                  <a:srgbClr val="000000"/>
                </a:solidFill>
                <a:effectLst/>
                <a:latin typeface="Calibri" panose="020F0502020204030204" pitchFamily="34" charset="0"/>
                <a:ea typeface="Arial Unicode MS"/>
                <a:cs typeface="Calibri" panose="020F0502020204030204" pitchFamily="34" charset="0"/>
              </a:rPr>
              <a:t>	</a:t>
            </a:r>
            <a:endParaRPr kumimoji="0" lang="fr-FR" altLang="fr-FR" sz="4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769938" algn="l"/>
              </a:tabLst>
            </a:pP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22" name="Rectangle 32">
            <a:extLst>
              <a:ext uri="{FF2B5EF4-FFF2-40B4-BE49-F238E27FC236}">
                <a16:creationId xmlns:a16="http://schemas.microsoft.com/office/drawing/2014/main" id="{0A32FB67-7B23-8BA6-018A-0F99559B32DD}"/>
              </a:ext>
            </a:extLst>
          </p:cNvPr>
          <p:cNvSpPr>
            <a:spLocks noChangeArrowheads="1"/>
          </p:cNvSpPr>
          <p:nvPr/>
        </p:nvSpPr>
        <p:spPr bwMode="auto">
          <a:xfrm>
            <a:off x="152400" y="609600"/>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grpSp>
        <p:nvGrpSpPr>
          <p:cNvPr id="29" name="Groupe 28">
            <a:extLst>
              <a:ext uri="{FF2B5EF4-FFF2-40B4-BE49-F238E27FC236}">
                <a16:creationId xmlns:a16="http://schemas.microsoft.com/office/drawing/2014/main" id="{0ED2A169-DDC0-20DC-1E34-F4EA32B4E73C}"/>
              </a:ext>
            </a:extLst>
          </p:cNvPr>
          <p:cNvGrpSpPr/>
          <p:nvPr/>
        </p:nvGrpSpPr>
        <p:grpSpPr>
          <a:xfrm>
            <a:off x="4217510" y="2304581"/>
            <a:ext cx="2633800" cy="249665"/>
            <a:chOff x="4220135" y="2094650"/>
            <a:chExt cx="2633800" cy="249665"/>
          </a:xfrm>
        </p:grpSpPr>
        <p:pic>
          <p:nvPicPr>
            <p:cNvPr id="2053" name="Picture 5" descr="Une image contenant cercle, Graphique, logo, conception&#10;&#10;Description générée automatiquement">
              <a:extLst>
                <a:ext uri="{FF2B5EF4-FFF2-40B4-BE49-F238E27FC236}">
                  <a16:creationId xmlns:a16="http://schemas.microsoft.com/office/drawing/2014/main" id="{BEF7B44B-F8E4-8A63-72BA-2811C4444AC4}"/>
                </a:ext>
              </a:extLst>
            </p:cNvPr>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220135" y="2109039"/>
              <a:ext cx="249681" cy="23527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18">
              <a:extLst>
                <a:ext uri="{FF2B5EF4-FFF2-40B4-BE49-F238E27FC236}">
                  <a16:creationId xmlns:a16="http://schemas.microsoft.com/office/drawing/2014/main" id="{FC2BE9D3-FB77-AA8E-6C74-917581297AD7}"/>
                </a:ext>
              </a:extLst>
            </p:cNvPr>
            <p:cNvSpPr>
              <a:spLocks noChangeArrowheads="1"/>
            </p:cNvSpPr>
            <p:nvPr/>
          </p:nvSpPr>
          <p:spPr bwMode="auto">
            <a:xfrm>
              <a:off x="4526246" y="2094650"/>
              <a:ext cx="2327689" cy="184666"/>
            </a:xfrm>
            <a:prstGeom prst="rect">
              <a:avLst/>
            </a:prstGeom>
            <a:solidFill>
              <a:srgbClr val="FFFFFF"/>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i="0" u="none" strike="noStrike" cap="none" normalizeH="0" baseline="0" dirty="0">
                  <a:ln>
                    <a:noFill/>
                  </a:ln>
                  <a:solidFill>
                    <a:srgbClr val="0F3250"/>
                  </a:solidFill>
                  <a:effectLst/>
                  <a:latin typeface="Roboto Slab" pitchFamily="2" charset="0"/>
                  <a:ea typeface="Roboto Slab" pitchFamily="2" charset="0"/>
                  <a:cs typeface="Segoe UI" panose="020B0502040204020203" pitchFamily="34" charset="0"/>
                </a:rPr>
                <a:t>Salaire brut </a:t>
              </a:r>
              <a:r>
                <a:rPr lang="fr-FR" altLang="fr-FR" sz="1200" b="1" dirty="0">
                  <a:solidFill>
                    <a:srgbClr val="0F3250"/>
                  </a:solidFill>
                  <a:latin typeface="Roboto Slab" pitchFamily="2" charset="0"/>
                  <a:ea typeface="Roboto Slab" pitchFamily="2" charset="0"/>
                  <a:cs typeface="Segoe UI" panose="020B0502040204020203" pitchFamily="34" charset="0"/>
                </a:rPr>
                <a:t>de 2145 € </a:t>
              </a:r>
              <a:r>
                <a:rPr kumimoji="0" lang="fr-FR" altLang="fr-FR" sz="1200" b="1" i="0" u="none" strike="noStrike" cap="none" normalizeH="0" baseline="0" dirty="0">
                  <a:ln>
                    <a:noFill/>
                  </a:ln>
                  <a:solidFill>
                    <a:srgbClr val="0F3250"/>
                  </a:solidFill>
                  <a:effectLst/>
                  <a:latin typeface="Roboto Slab" pitchFamily="2" charset="0"/>
                  <a:ea typeface="Roboto Slab" pitchFamily="2" charset="0"/>
                  <a:cs typeface="Segoe UI" panose="020B0502040204020203" pitchFamily="34" charset="0"/>
                </a:rPr>
                <a:t>à négocier</a:t>
              </a:r>
              <a:endParaRPr kumimoji="0" lang="fr-FR" altLang="fr-FR" sz="1800" i="0" u="none" strike="noStrike" cap="none" normalizeH="0" baseline="0" dirty="0">
                <a:ln>
                  <a:noFill/>
                </a:ln>
                <a:solidFill>
                  <a:schemeClr val="tx1"/>
                </a:solidFill>
                <a:effectLst/>
                <a:latin typeface="Roboto Slab" pitchFamily="2" charset="0"/>
                <a:ea typeface="Roboto Slab" pitchFamily="2" charset="0"/>
              </a:endParaRPr>
            </a:p>
          </p:txBody>
        </p:sp>
      </p:grpSp>
      <p:sp>
        <p:nvSpPr>
          <p:cNvPr id="23" name="Text Box 11">
            <a:extLst>
              <a:ext uri="{FF2B5EF4-FFF2-40B4-BE49-F238E27FC236}">
                <a16:creationId xmlns:a16="http://schemas.microsoft.com/office/drawing/2014/main" id="{FEFA8A23-6D90-FD68-DA85-7086F2039A69}"/>
              </a:ext>
            </a:extLst>
          </p:cNvPr>
          <p:cNvSpPr txBox="1">
            <a:spLocks noChangeArrowheads="1"/>
          </p:cNvSpPr>
          <p:nvPr/>
        </p:nvSpPr>
        <p:spPr bwMode="auto">
          <a:xfrm>
            <a:off x="771602" y="6282184"/>
            <a:ext cx="1036440"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spAutoFit/>
          </a:bodyPr>
          <a:lstStyle/>
          <a:p>
            <a:pPr defTabSz="914400" eaLnBrk="0" fontAlgn="base" hangingPunct="0">
              <a:spcBef>
                <a:spcPct val="0"/>
              </a:spcBef>
              <a:spcAft>
                <a:spcPct val="0"/>
              </a:spcAft>
            </a:pPr>
            <a:r>
              <a:rPr lang="fr-FR" altLang="fr-FR" sz="1050" b="1" dirty="0">
                <a:solidFill>
                  <a:srgbClr val="A8131D"/>
                </a:solidFill>
                <a:latin typeface="Segoe UI" panose="020B0502040204020203" pitchFamily="34" charset="0"/>
                <a:cs typeface="Segoe UI" panose="020B0502040204020203" pitchFamily="34" charset="0"/>
              </a:rPr>
              <a:t>Profil candidat</a:t>
            </a:r>
          </a:p>
        </p:txBody>
      </p:sp>
      <p:sp>
        <p:nvSpPr>
          <p:cNvPr id="26" name="ZoneTexte 25">
            <a:extLst>
              <a:ext uri="{FF2B5EF4-FFF2-40B4-BE49-F238E27FC236}">
                <a16:creationId xmlns:a16="http://schemas.microsoft.com/office/drawing/2014/main" id="{F500C416-91C9-9FF4-1887-1488225C295A}"/>
              </a:ext>
            </a:extLst>
          </p:cNvPr>
          <p:cNvSpPr txBox="1"/>
          <p:nvPr/>
        </p:nvSpPr>
        <p:spPr>
          <a:xfrm>
            <a:off x="1947941" y="9147921"/>
            <a:ext cx="3651709" cy="553998"/>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900" b="1" i="0" u="none" strike="noStrike" cap="none" normalizeH="0" baseline="0" dirty="0">
                <a:ln>
                  <a:noFill/>
                </a:ln>
                <a:solidFill>
                  <a:srgbClr val="0F3250"/>
                </a:solidFill>
                <a:effectLst/>
                <a:latin typeface="Roboto Slab" pitchFamily="2" charset="0"/>
                <a:ea typeface="Arial Unicode MS"/>
                <a:cs typeface="Times New Roman" panose="02020603050405020304" pitchFamily="18" charset="0"/>
              </a:rPr>
              <a:t>Prêt(e) à rejoindre l’équipe ?</a:t>
            </a:r>
            <a:endParaRPr kumimoji="0" lang="fr-FR" altLang="fr-FR"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dirty="0">
                <a:ln>
                  <a:noFill/>
                </a:ln>
                <a:solidFill>
                  <a:srgbClr val="0F3250"/>
                </a:solidFill>
                <a:effectLst/>
                <a:latin typeface="Roboto Slab" pitchFamily="2" charset="0"/>
                <a:ea typeface="Arial Unicode MS"/>
                <a:cs typeface="Times New Roman" panose="02020603050405020304" pitchFamily="18" charset="0"/>
              </a:rPr>
              <a:t>Envoyez lettre de motivation + CV à </a:t>
            </a:r>
            <a:r>
              <a:rPr kumimoji="0" lang="fr-FR" altLang="fr-FR" sz="1100" b="0" i="0" u="sng" strike="noStrike" cap="none" normalizeH="0" baseline="0" dirty="0">
                <a:ln>
                  <a:noFill/>
                </a:ln>
                <a:solidFill>
                  <a:srgbClr val="EA4B3C"/>
                </a:solidFill>
                <a:effectLst/>
                <a:latin typeface="Roboto Slab" pitchFamily="2" charset="0"/>
                <a:ea typeface="Arial Unicode MS"/>
                <a:cs typeface="Times New Roman" panose="02020603050405020304" pitchFamily="18" charset="0"/>
              </a:rPr>
              <a:t>recrutement@artisanat-bfc.fr</a:t>
            </a:r>
            <a:endParaRPr kumimoji="0" lang="fr-FR" altLang="fr-FR" b="0" i="0" u="none" strike="noStrike" cap="none" normalizeH="0" baseline="0" dirty="0">
              <a:ln>
                <a:noFill/>
              </a:ln>
              <a:solidFill>
                <a:schemeClr val="tx1"/>
              </a:solidFill>
              <a:effectLst/>
              <a:latin typeface="Arial" panose="020B0604020202020204" pitchFamily="34" charset="0"/>
            </a:endParaRPr>
          </a:p>
        </p:txBody>
      </p:sp>
      <p:sp>
        <p:nvSpPr>
          <p:cNvPr id="11" name="Text Box 11">
            <a:extLst>
              <a:ext uri="{FF2B5EF4-FFF2-40B4-BE49-F238E27FC236}">
                <a16:creationId xmlns:a16="http://schemas.microsoft.com/office/drawing/2014/main" id="{0BD5E658-A6AB-B872-7EE5-308045C2A70B}"/>
              </a:ext>
            </a:extLst>
          </p:cNvPr>
          <p:cNvSpPr txBox="1">
            <a:spLocks noChangeArrowheads="1"/>
          </p:cNvSpPr>
          <p:nvPr/>
        </p:nvSpPr>
        <p:spPr bwMode="auto">
          <a:xfrm>
            <a:off x="771835" y="7614489"/>
            <a:ext cx="187922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fr-FR" altLang="fr-FR" sz="1050" b="1" dirty="0">
                <a:solidFill>
                  <a:srgbClr val="A8131D"/>
                </a:solidFill>
                <a:latin typeface="Segoe UI" panose="020B0502040204020203" pitchFamily="34" charset="0"/>
                <a:cs typeface="Segoe UI" panose="020B0502040204020203" pitchFamily="34" charset="0"/>
              </a:rPr>
              <a:t>Rémunération</a:t>
            </a:r>
            <a:r>
              <a:rPr lang="fr-FR" altLang="fr-FR" sz="1100" b="1" dirty="0">
                <a:solidFill>
                  <a:srgbClr val="A8131D"/>
                </a:solidFill>
                <a:latin typeface="Segoe UI" panose="020B0502040204020203" pitchFamily="34" charset="0"/>
                <a:cs typeface="Segoe UI" panose="020B0502040204020203" pitchFamily="34" charset="0"/>
              </a:rPr>
              <a:t> &amp; avantages</a:t>
            </a:r>
          </a:p>
        </p:txBody>
      </p:sp>
      <p:grpSp>
        <p:nvGrpSpPr>
          <p:cNvPr id="2" name="Groupe 1">
            <a:extLst>
              <a:ext uri="{FF2B5EF4-FFF2-40B4-BE49-F238E27FC236}">
                <a16:creationId xmlns:a16="http://schemas.microsoft.com/office/drawing/2014/main" id="{CF582303-4E29-EF81-90EE-C36A96DC0BBE}"/>
              </a:ext>
            </a:extLst>
          </p:cNvPr>
          <p:cNvGrpSpPr/>
          <p:nvPr/>
        </p:nvGrpSpPr>
        <p:grpSpPr>
          <a:xfrm>
            <a:off x="327101" y="7789614"/>
            <a:ext cx="6995365" cy="692088"/>
            <a:chOff x="334607" y="8483384"/>
            <a:chExt cx="6995365" cy="692088"/>
          </a:xfrm>
        </p:grpSpPr>
        <p:sp>
          <p:nvSpPr>
            <p:cNvPr id="8" name="Text Box 14">
              <a:extLst>
                <a:ext uri="{FF2B5EF4-FFF2-40B4-BE49-F238E27FC236}">
                  <a16:creationId xmlns:a16="http://schemas.microsoft.com/office/drawing/2014/main" id="{3EEC19D3-E481-853B-8B6E-2979A26806F3}"/>
                </a:ext>
              </a:extLst>
            </p:cNvPr>
            <p:cNvSpPr txBox="1">
              <a:spLocks noChangeArrowheads="1"/>
            </p:cNvSpPr>
            <p:nvPr/>
          </p:nvSpPr>
          <p:spPr bwMode="auto">
            <a:xfrm>
              <a:off x="779341" y="8573793"/>
              <a:ext cx="631277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spAutoFit/>
            </a:bodyPr>
            <a:lstStyle/>
            <a:p>
              <a:pPr algn="just"/>
              <a:r>
                <a:rPr lang="fr-FR" sz="1000" dirty="0">
                  <a:solidFill>
                    <a:srgbClr val="0F3250"/>
                  </a:solidFill>
                  <a:latin typeface="Roboto Slab" pitchFamily="2" charset="0"/>
                  <a:cs typeface="Calibri" panose="020F0502020204030204" pitchFamily="34" charset="0"/>
                </a:rPr>
                <a:t>Salaire minimum brut mensuel 2145</a:t>
              </a:r>
              <a:r>
                <a:rPr lang="fr-FR" sz="1000" dirty="0">
                  <a:solidFill>
                    <a:srgbClr val="FF0000"/>
                  </a:solidFill>
                  <a:latin typeface="Roboto Slab" pitchFamily="2" charset="0"/>
                  <a:cs typeface="Calibri" panose="020F0502020204030204" pitchFamily="34" charset="0"/>
                </a:rPr>
                <a:t> </a:t>
              </a:r>
              <a:r>
                <a:rPr lang="fr-FR" sz="1000" dirty="0">
                  <a:solidFill>
                    <a:srgbClr val="0F3250"/>
                  </a:solidFill>
                  <a:latin typeface="Roboto Slab" pitchFamily="2" charset="0"/>
                  <a:cs typeface="Calibri" panose="020F0502020204030204" pitchFamily="34" charset="0"/>
                </a:rPr>
                <a:t>€ négociable, prise en compte de l’expérience possible. Statut cadre. </a:t>
              </a:r>
            </a:p>
          </p:txBody>
        </p:sp>
        <p:pic>
          <p:nvPicPr>
            <p:cNvPr id="25" name="Picture 5" descr="Une image contenant cercle, Graphique, logo, conception&#10;&#10;Description générée automatiquement">
              <a:extLst>
                <a:ext uri="{FF2B5EF4-FFF2-40B4-BE49-F238E27FC236}">
                  <a16:creationId xmlns:a16="http://schemas.microsoft.com/office/drawing/2014/main" id="{D8FDD740-6AF2-697B-A1E4-9FA14C20748B}"/>
                </a:ext>
              </a:extLst>
            </p:cNvPr>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07" y="8483384"/>
              <a:ext cx="330201" cy="311150"/>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6" descr="Une image contenant symbole, logo, cercle, conception&#10;&#10;Description générée automatiquement">
              <a:extLst>
                <a:ext uri="{FF2B5EF4-FFF2-40B4-BE49-F238E27FC236}">
                  <a16:creationId xmlns:a16="http://schemas.microsoft.com/office/drawing/2014/main" id="{341FCD9F-6A91-C5BF-83E3-1A57DF12DC53}"/>
                </a:ext>
              </a:extLst>
            </p:cNvPr>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6988" y="8854797"/>
              <a:ext cx="325438" cy="320675"/>
            </a:xfrm>
            <a:prstGeom prst="rect">
              <a:avLst/>
            </a:prstGeom>
            <a:noFill/>
            <a:extLst>
              <a:ext uri="{909E8E84-426E-40DD-AFC4-6F175D3DCCD1}">
                <a14:hiddenFill xmlns:a14="http://schemas.microsoft.com/office/drawing/2010/main">
                  <a:solidFill>
                    <a:srgbClr val="FFFFFF"/>
                  </a:solidFill>
                </a14:hiddenFill>
              </a:ext>
            </a:extLst>
          </p:spPr>
        </p:pic>
        <p:sp>
          <p:nvSpPr>
            <p:cNvPr id="28" name="ZoneTexte 27">
              <a:extLst>
                <a:ext uri="{FF2B5EF4-FFF2-40B4-BE49-F238E27FC236}">
                  <a16:creationId xmlns:a16="http://schemas.microsoft.com/office/drawing/2014/main" id="{AB8C2204-AA87-CCC5-8676-D5FCB4347F57}"/>
                </a:ext>
              </a:extLst>
            </p:cNvPr>
            <p:cNvSpPr txBox="1"/>
            <p:nvPr/>
          </p:nvSpPr>
          <p:spPr>
            <a:xfrm>
              <a:off x="683753" y="8748534"/>
              <a:ext cx="6646219" cy="400110"/>
            </a:xfrm>
            <a:prstGeom prst="rect">
              <a:avLst/>
            </a:prstGeom>
            <a:noFill/>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lang="fr-FR" sz="1000" dirty="0">
                <a:solidFill>
                  <a:srgbClr val="0F3250"/>
                </a:solidFill>
                <a:latin typeface="Roboto Slab" pitchFamily="2" charset="0"/>
                <a:cs typeface="Calibri" panose="020F0502020204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fr-FR" sz="1000" dirty="0">
                  <a:solidFill>
                    <a:srgbClr val="0F3250"/>
                  </a:solidFill>
                  <a:latin typeface="Roboto Slab" pitchFamily="2" charset="0"/>
                  <a:cs typeface="Calibri" panose="020F0502020204030204" pitchFamily="34" charset="0"/>
                </a:rPr>
                <a:t>Avantages : 13e mois, mutuelle, prévoyance.</a:t>
              </a:r>
              <a:endParaRPr lang="fr-FR" altLang="fr-FR" sz="1000" dirty="0">
                <a:solidFill>
                  <a:srgbClr val="0F3250"/>
                </a:solidFill>
                <a:latin typeface="Roboto Slab" pitchFamily="2" charset="0"/>
                <a:cs typeface="Calibri" panose="020F0502020204030204" pitchFamily="34" charset="0"/>
              </a:endParaRPr>
            </a:p>
          </p:txBody>
        </p:sp>
      </p:grpSp>
      <p:pic>
        <p:nvPicPr>
          <p:cNvPr id="9" name="Image 8" descr="Une image contenant texte, Police, logo, capture d’écran&#10;&#10;Description générée automatiquement">
            <a:extLst>
              <a:ext uri="{FF2B5EF4-FFF2-40B4-BE49-F238E27FC236}">
                <a16:creationId xmlns:a16="http://schemas.microsoft.com/office/drawing/2014/main" id="{8BABB5EE-119F-B399-4DF4-8C72F3EDC0A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10973"/>
            <a:ext cx="7559675" cy="1436338"/>
          </a:xfrm>
          <a:prstGeom prst="rect">
            <a:avLst/>
          </a:prstGeom>
        </p:spPr>
      </p:pic>
      <p:sp>
        <p:nvSpPr>
          <p:cNvPr id="10" name="Text Box 10">
            <a:extLst>
              <a:ext uri="{FF2B5EF4-FFF2-40B4-BE49-F238E27FC236}">
                <a16:creationId xmlns:a16="http://schemas.microsoft.com/office/drawing/2014/main" id="{23184F3F-6E91-E015-095F-7126C1A1868A}"/>
              </a:ext>
            </a:extLst>
          </p:cNvPr>
          <p:cNvSpPr txBox="1">
            <a:spLocks/>
          </p:cNvSpPr>
          <p:nvPr/>
        </p:nvSpPr>
        <p:spPr bwMode="auto">
          <a:xfrm>
            <a:off x="771835" y="8569523"/>
            <a:ext cx="639570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ts val="600"/>
              </a:spcAft>
              <a:buClrTx/>
              <a:buSzTx/>
              <a:buFontTx/>
              <a:buNone/>
              <a:tabLst/>
            </a:pPr>
            <a:r>
              <a:rPr lang="fr-FR" altLang="fr-FR" sz="1000" b="1" dirty="0">
                <a:solidFill>
                  <a:srgbClr val="0F3250"/>
                </a:solidFill>
                <a:latin typeface="Roboto Slab" pitchFamily="2" charset="0"/>
                <a:cs typeface="Calibri" panose="020F0502020204030204" pitchFamily="34" charset="0"/>
              </a:rPr>
              <a:t>Vesoul</a:t>
            </a:r>
            <a:r>
              <a:rPr lang="fr-FR" altLang="fr-FR" sz="1000" dirty="0">
                <a:solidFill>
                  <a:srgbClr val="0F3250"/>
                </a:solidFill>
                <a:latin typeface="Roboto Slab" pitchFamily="2" charset="0"/>
                <a:cs typeface="Calibri" panose="020F0502020204030204" pitchFamily="34" charset="0"/>
              </a:rPr>
              <a:t> : </a:t>
            </a:r>
            <a:r>
              <a:rPr lang="fr-FR" sz="1000" dirty="0">
                <a:solidFill>
                  <a:srgbClr val="0F3250"/>
                </a:solidFill>
                <a:latin typeface="Roboto Slab" pitchFamily="2" charset="0"/>
                <a:cs typeface="Calibri" panose="020F0502020204030204" pitchFamily="34" charset="0"/>
              </a:rPr>
              <a:t>Que vous soyez à la recherche de pépites patrimoniales, de sites naturels ou encore de divertissement, la destination Vesoul Val de Saône saura répondre à vos besoins.</a:t>
            </a:r>
            <a:endParaRPr lang="fr-FR" altLang="fr-FR" sz="1000" dirty="0">
              <a:solidFill>
                <a:srgbClr val="0F3250"/>
              </a:solidFill>
              <a:latin typeface="Roboto Slab" pitchFamily="2" charset="0"/>
              <a:cs typeface="Calibri" panose="020F0502020204030204" pitchFamily="34" charset="0"/>
            </a:endParaRPr>
          </a:p>
        </p:txBody>
      </p:sp>
      <p:pic>
        <p:nvPicPr>
          <p:cNvPr id="12" name="Picture 4" descr="Une image contenant conception&#10;&#10;Description générée automatiquement">
            <a:extLst>
              <a:ext uri="{FF2B5EF4-FFF2-40B4-BE49-F238E27FC236}">
                <a16:creationId xmlns:a16="http://schemas.microsoft.com/office/drawing/2014/main" id="{B0B8B9FC-E5E1-3A4C-5C80-43E18F07953A}"/>
              </a:ext>
            </a:extLst>
          </p:cNvPr>
          <p:cNvPicPr>
            <a:picLocks noChangeAspect="1"/>
          </p:cNvPicPr>
          <p:nvPr/>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48881" y="8535423"/>
            <a:ext cx="473075" cy="341313"/>
          </a:xfrm>
          <a:prstGeom prst="rect">
            <a:avLst/>
          </a:prstGeom>
          <a:noFill/>
          <a:extLst>
            <a:ext uri="{909E8E84-426E-40DD-AFC4-6F175D3DCCD1}">
              <a14:hiddenFill xmlns:a14="http://schemas.microsoft.com/office/drawing/2010/main">
                <a:solidFill>
                  <a:srgbClr val="FFFFFF"/>
                </a:solidFill>
              </a14:hiddenFill>
            </a:ext>
          </a:extLst>
        </p:spPr>
      </p:pic>
      <p:pic>
        <p:nvPicPr>
          <p:cNvPr id="13" name="Image 12" descr="Une image contenant texte, Police, capture d’écran, logo">
            <a:extLst>
              <a:ext uri="{FF2B5EF4-FFF2-40B4-BE49-F238E27FC236}">
                <a16:creationId xmlns:a16="http://schemas.microsoft.com/office/drawing/2014/main" id="{06C9BCDE-656E-4311-365A-8B34C05EFCB3}"/>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041" y="15482"/>
            <a:ext cx="7559675" cy="1436338"/>
          </a:xfrm>
          <a:prstGeom prst="rect">
            <a:avLst/>
          </a:prstGeom>
        </p:spPr>
      </p:pic>
      <p:pic>
        <p:nvPicPr>
          <p:cNvPr id="30" name="Image 29" descr="Une image contenant capture d’écran, texte, Graphique, logo">
            <a:extLst>
              <a:ext uri="{FF2B5EF4-FFF2-40B4-BE49-F238E27FC236}">
                <a16:creationId xmlns:a16="http://schemas.microsoft.com/office/drawing/2014/main" id="{C78E1DD5-55E5-9908-8EFA-6AF25BA73E56}"/>
              </a:ext>
            </a:extLst>
          </p:cNvPr>
          <p:cNvPicPr>
            <a:picLocks noChangeAspect="1"/>
          </p:cNvPicPr>
          <p:nvPr/>
        </p:nvPicPr>
        <p:blipFill rotWithShape="1">
          <a:blip r:embed="rId11">
            <a:extLst>
              <a:ext uri="{28A0092B-C50C-407E-A947-70E740481C1C}">
                <a14:useLocalDpi xmlns:a14="http://schemas.microsoft.com/office/drawing/2010/main" val="0"/>
              </a:ext>
            </a:extLst>
          </a:blip>
          <a:srcRect t="18355"/>
          <a:stretch/>
        </p:blipFill>
        <p:spPr>
          <a:xfrm>
            <a:off x="-1" y="-6778"/>
            <a:ext cx="7559675" cy="1488606"/>
          </a:xfrm>
          <a:prstGeom prst="rect">
            <a:avLst/>
          </a:prstGeom>
        </p:spPr>
      </p:pic>
      <p:sp>
        <p:nvSpPr>
          <p:cNvPr id="32" name="Zone de texte 1">
            <a:extLst>
              <a:ext uri="{FF2B5EF4-FFF2-40B4-BE49-F238E27FC236}">
                <a16:creationId xmlns:a16="http://schemas.microsoft.com/office/drawing/2014/main" id="{A579F326-6965-467B-EBCB-C76F24C80A0C}"/>
              </a:ext>
            </a:extLst>
          </p:cNvPr>
          <p:cNvSpPr txBox="1">
            <a:spLocks/>
          </p:cNvSpPr>
          <p:nvPr/>
        </p:nvSpPr>
        <p:spPr bwMode="auto">
          <a:xfrm>
            <a:off x="5566726" y="449159"/>
            <a:ext cx="11594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spAutoFit/>
          </a:bodyPr>
          <a:lstStyle/>
          <a:p>
            <a:pPr algn="ctr"/>
            <a:r>
              <a:rPr lang="fr-FR" sz="1200" b="1" dirty="0">
                <a:solidFill>
                  <a:schemeClr val="bg1"/>
                </a:solidFill>
                <a:uFill>
                  <a:solidFill>
                    <a:srgbClr val="000000"/>
                  </a:solidFill>
                </a:uFill>
                <a:latin typeface="Roboto Slab" pitchFamily="2" charset="0"/>
                <a:ea typeface="Roboto Slab" pitchFamily="2" charset="0"/>
                <a:cs typeface="Arial Unicode MS"/>
              </a:rPr>
              <a:t>Offre</a:t>
            </a:r>
          </a:p>
          <a:p>
            <a:pPr algn="ctr"/>
            <a:r>
              <a:rPr lang="fr-FR" sz="1200" b="1" dirty="0">
                <a:solidFill>
                  <a:schemeClr val="bg1"/>
                </a:solidFill>
                <a:uFill>
                  <a:solidFill>
                    <a:srgbClr val="000000"/>
                  </a:solidFill>
                </a:uFill>
                <a:latin typeface="Roboto Slab" pitchFamily="2" charset="0"/>
                <a:ea typeface="Roboto Slab" pitchFamily="2" charset="0"/>
                <a:cs typeface="Arial Unicode MS"/>
              </a:rPr>
              <a:t>d’emploi</a:t>
            </a:r>
            <a:endParaRPr lang="fr-FR" sz="1200" b="1" dirty="0">
              <a:ln>
                <a:noFill/>
              </a:ln>
              <a:solidFill>
                <a:schemeClr val="bg1"/>
              </a:solidFill>
              <a:effectLst/>
              <a:uFill>
                <a:solidFill>
                  <a:srgbClr val="000000"/>
                </a:solidFill>
              </a:uFill>
              <a:latin typeface="Roboto Slab" pitchFamily="2" charset="0"/>
              <a:ea typeface="Roboto Slab" pitchFamily="2" charset="0"/>
              <a:cs typeface="Arial Unicode MS"/>
            </a:endParaRPr>
          </a:p>
        </p:txBody>
      </p:sp>
      <p:sp>
        <p:nvSpPr>
          <p:cNvPr id="33" name="Zone de texte 1">
            <a:extLst>
              <a:ext uri="{FF2B5EF4-FFF2-40B4-BE49-F238E27FC236}">
                <a16:creationId xmlns:a16="http://schemas.microsoft.com/office/drawing/2014/main" id="{EECB8D3D-51A0-6C00-8BE0-B0D196C77CE4}"/>
              </a:ext>
            </a:extLst>
          </p:cNvPr>
          <p:cNvSpPr txBox="1">
            <a:spLocks/>
          </p:cNvSpPr>
          <p:nvPr/>
        </p:nvSpPr>
        <p:spPr bwMode="auto">
          <a:xfrm>
            <a:off x="1461383" y="490374"/>
            <a:ext cx="327785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spAutoFit/>
          </a:bodyPr>
          <a:lstStyle/>
          <a:p>
            <a:pPr algn="ctr"/>
            <a:r>
              <a:rPr lang="fr-FR" sz="3200" b="1" dirty="0">
                <a:solidFill>
                  <a:schemeClr val="bg1"/>
                </a:solidFill>
                <a:uFill>
                  <a:solidFill>
                    <a:srgbClr val="000000"/>
                  </a:solidFill>
                </a:uFill>
                <a:latin typeface="Roboto Slab" pitchFamily="2" charset="0"/>
                <a:ea typeface="Roboto Slab" pitchFamily="2" charset="0"/>
                <a:cs typeface="Arial Unicode MS"/>
              </a:rPr>
              <a:t>Nous recrutons !</a:t>
            </a:r>
            <a:endParaRPr lang="fr-FR" sz="3200" dirty="0">
              <a:ln>
                <a:noFill/>
              </a:ln>
              <a:solidFill>
                <a:schemeClr val="bg1"/>
              </a:solidFill>
              <a:effectLst/>
              <a:uFill>
                <a:solidFill>
                  <a:srgbClr val="000000"/>
                </a:solidFill>
              </a:uFill>
              <a:latin typeface="Roboto Slab" pitchFamily="2" charset="0"/>
              <a:ea typeface="Roboto Slab" pitchFamily="2" charset="0"/>
              <a:cs typeface="Arial Unicode MS"/>
            </a:endParaRPr>
          </a:p>
        </p:txBody>
      </p:sp>
      <p:sp>
        <p:nvSpPr>
          <p:cNvPr id="38" name="Rectangle : coins arrondis 37">
            <a:extLst>
              <a:ext uri="{FF2B5EF4-FFF2-40B4-BE49-F238E27FC236}">
                <a16:creationId xmlns:a16="http://schemas.microsoft.com/office/drawing/2014/main" id="{D5CFD40D-2A28-578C-C929-A46D8CC5BEE6}"/>
              </a:ext>
            </a:extLst>
          </p:cNvPr>
          <p:cNvSpPr/>
          <p:nvPr/>
        </p:nvSpPr>
        <p:spPr>
          <a:xfrm>
            <a:off x="1164784" y="10124850"/>
            <a:ext cx="5773649" cy="412457"/>
          </a:xfrm>
          <a:prstGeom prst="roundRect">
            <a:avLst/>
          </a:prstGeom>
          <a:solidFill>
            <a:srgbClr val="0F32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ZoneTexte 38">
            <a:extLst>
              <a:ext uri="{FF2B5EF4-FFF2-40B4-BE49-F238E27FC236}">
                <a16:creationId xmlns:a16="http://schemas.microsoft.com/office/drawing/2014/main" id="{A8BAC527-0447-4E2B-0B36-DEB69C5CD620}"/>
              </a:ext>
            </a:extLst>
          </p:cNvPr>
          <p:cNvSpPr txBox="1"/>
          <p:nvPr/>
        </p:nvSpPr>
        <p:spPr>
          <a:xfrm>
            <a:off x="1370665" y="10226337"/>
            <a:ext cx="5551859" cy="215444"/>
          </a:xfrm>
          <a:prstGeom prst="rect">
            <a:avLst/>
          </a:prstGeom>
          <a:noFill/>
        </p:spPr>
        <p:txBody>
          <a:bodyPr wrap="square" rtlCol="0">
            <a:spAutoFit/>
          </a:bodyPr>
          <a:lstStyle/>
          <a:p>
            <a:pPr algn="just"/>
            <a:r>
              <a:rPr lang="fr-FR" sz="800" dirty="0">
                <a:solidFill>
                  <a:schemeClr val="bg1">
                    <a:lumMod val="95000"/>
                  </a:schemeClr>
                </a:solidFill>
                <a:latin typeface="Roboto Slab" pitchFamily="2" charset="0"/>
                <a:ea typeface="Roboto Slab" pitchFamily="2" charset="0"/>
                <a:cs typeface="Roboto Slab" pitchFamily="2" charset="0"/>
              </a:rPr>
              <a:t>La CMA BFC est une structure </a:t>
            </a:r>
            <a:r>
              <a:rPr lang="fr-FR" sz="800" dirty="0" err="1">
                <a:solidFill>
                  <a:schemeClr val="bg1">
                    <a:lumMod val="95000"/>
                  </a:schemeClr>
                </a:solidFill>
                <a:latin typeface="Roboto Slab" pitchFamily="2" charset="0"/>
                <a:ea typeface="Roboto Slab" pitchFamily="2" charset="0"/>
                <a:cs typeface="Roboto Slab" pitchFamily="2" charset="0"/>
              </a:rPr>
              <a:t>handi</a:t>
            </a:r>
            <a:r>
              <a:rPr lang="fr-FR" sz="800" dirty="0">
                <a:solidFill>
                  <a:schemeClr val="bg1">
                    <a:lumMod val="95000"/>
                  </a:schemeClr>
                </a:solidFill>
                <a:latin typeface="Roboto Slab" pitchFamily="2" charset="0"/>
                <a:ea typeface="Roboto Slab" pitchFamily="2" charset="0"/>
                <a:cs typeface="Roboto Slab" pitchFamily="2" charset="0"/>
              </a:rPr>
              <a:t>-bienveillante qui favorise l’inclusion des travailleurs handicapés.</a:t>
            </a:r>
          </a:p>
        </p:txBody>
      </p:sp>
      <p:pic>
        <p:nvPicPr>
          <p:cNvPr id="40" name="Picture 10" descr="Pictogramme 4 Handicaps">
            <a:extLst>
              <a:ext uri="{FF2B5EF4-FFF2-40B4-BE49-F238E27FC236}">
                <a16:creationId xmlns:a16="http://schemas.microsoft.com/office/drawing/2014/main" id="{83C809A4-861B-9D23-B2A8-8179F335ACDD}"/>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9204" y="9674135"/>
            <a:ext cx="989573" cy="9895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5831009"/>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1467</TotalTime>
  <Words>466</Words>
  <Application>Microsoft Office PowerPoint</Application>
  <PresentationFormat>Personnalisé</PresentationFormat>
  <Paragraphs>36</Paragraphs>
  <Slides>1</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vt:i4>
      </vt:variant>
    </vt:vector>
  </HeadingPairs>
  <TitlesOfParts>
    <vt:vector size="8" baseType="lpstr">
      <vt:lpstr>Arial</vt:lpstr>
      <vt:lpstr>Calibri</vt:lpstr>
      <vt:lpstr>Calibri Light</vt:lpstr>
      <vt:lpstr>Montserrat Medium</vt:lpstr>
      <vt:lpstr>Roboto Slab</vt:lpstr>
      <vt:lpstr>Segoe UI</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Yolaine CHARVET</dc:creator>
  <cp:lastModifiedBy>Julien CHAPET</cp:lastModifiedBy>
  <cp:revision>43</cp:revision>
  <dcterms:created xsi:type="dcterms:W3CDTF">2023-09-19T14:29:52Z</dcterms:created>
  <dcterms:modified xsi:type="dcterms:W3CDTF">2024-07-05T09:35:02Z</dcterms:modified>
</cp:coreProperties>
</file>