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089B3FF-A1A3-9F5C-5504-03601F82DCB7}" name="Delphine ENGELVIN" initials="DE" userId="S::dengelvin@artisanat-bfc.fr::3b2dbe11-4687-4a71-96df-4893614363d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131D"/>
    <a:srgbClr val="0F32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31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08/04/2025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835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08/04/2025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152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08/04/2025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607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08/04/2025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097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08/04/2025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08/04/2025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597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08/04/2025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699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08/04/2025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37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08/04/2025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9782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08/04/2025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896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08/04/2025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802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4AA24-619F-4A98-A6DC-20C7CCCF5054}" type="datetimeFigureOut">
              <a:rPr lang="fr-FR" smtClean="0"/>
              <a:t>08/04/2025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656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hyperlink" Target="mailto:recrutement@artisanat-bfc.f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Une image contenant capture d’écran, texte, Graphique, logo&#10;&#10;Description générée automatiquement">
            <a:extLst>
              <a:ext uri="{FF2B5EF4-FFF2-40B4-BE49-F238E27FC236}">
                <a16:creationId xmlns:a16="http://schemas.microsoft.com/office/drawing/2014/main" id="{C040DE29-F008-013E-A4B3-CF0D31F6191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55"/>
          <a:stretch/>
        </p:blipFill>
        <p:spPr>
          <a:xfrm>
            <a:off x="-1" y="-6778"/>
            <a:ext cx="7559675" cy="1488606"/>
          </a:xfrm>
          <a:prstGeom prst="rect">
            <a:avLst/>
          </a:prstGeom>
        </p:spPr>
      </p:pic>
      <p:grpSp>
        <p:nvGrpSpPr>
          <p:cNvPr id="16" name="Groupe 15">
            <a:extLst>
              <a:ext uri="{FF2B5EF4-FFF2-40B4-BE49-F238E27FC236}">
                <a16:creationId xmlns:a16="http://schemas.microsoft.com/office/drawing/2014/main" id="{6022283C-7D84-02C0-D026-A591C21D408D}"/>
              </a:ext>
            </a:extLst>
          </p:cNvPr>
          <p:cNvGrpSpPr/>
          <p:nvPr/>
        </p:nvGrpSpPr>
        <p:grpSpPr>
          <a:xfrm>
            <a:off x="4201590" y="1513563"/>
            <a:ext cx="3220940" cy="206375"/>
            <a:chOff x="4241332" y="1365559"/>
            <a:chExt cx="2865176" cy="20637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164F9E2-070B-9D07-0382-10544EA67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6246" y="1387268"/>
              <a:ext cx="2580262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solidFill>
                    <a:srgbClr val="0F3250"/>
                  </a:solidFill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Vacataire 280 heures  </a:t>
              </a:r>
              <a:endPara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Roboto Slab" pitchFamily="2" charset="0"/>
                <a:ea typeface="Roboto Slab" pitchFamily="2" charset="0"/>
                <a:cs typeface="Segoe UI" panose="020B0502040204020203" pitchFamily="34" charset="0"/>
              </a:endParaRPr>
            </a:p>
          </p:txBody>
        </p:sp>
        <p:pic>
          <p:nvPicPr>
            <p:cNvPr id="2067" name="Picture 19" descr="Une image contenant logo, Rectangle, ligne, symbole&#10;&#10;Description générée automatiquement">
              <a:extLst>
                <a:ext uri="{FF2B5EF4-FFF2-40B4-BE49-F238E27FC236}">
                  <a16:creationId xmlns:a16="http://schemas.microsoft.com/office/drawing/2014/main" id="{9BF1C9BE-748B-9E03-B29D-E73D81805A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332" y="1365559"/>
              <a:ext cx="169862" cy="206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597C789F-4E46-925A-8C14-AEB4F8030983}"/>
              </a:ext>
            </a:extLst>
          </p:cNvPr>
          <p:cNvGrpSpPr/>
          <p:nvPr/>
        </p:nvGrpSpPr>
        <p:grpSpPr>
          <a:xfrm>
            <a:off x="4201590" y="1866875"/>
            <a:ext cx="2467682" cy="199650"/>
            <a:chOff x="4241332" y="1727737"/>
            <a:chExt cx="2467682" cy="199650"/>
          </a:xfrm>
        </p:grpSpPr>
        <p:sp>
          <p:nvSpPr>
            <p:cNvPr id="6" name="Rectangle 18">
              <a:extLst>
                <a:ext uri="{FF2B5EF4-FFF2-40B4-BE49-F238E27FC236}">
                  <a16:creationId xmlns:a16="http://schemas.microsoft.com/office/drawing/2014/main" id="{4FF21483-849F-17AB-7437-0EBC9F90B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6247" y="1742721"/>
              <a:ext cx="2182767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solidFill>
                    <a:srgbClr val="0F3250"/>
                  </a:solidFill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Besançon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rgbClr val="0F3250"/>
                  </a:solidFill>
                  <a:effectLst/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 (25)</a:t>
              </a:r>
              <a:endParaRPr kumimoji="0" lang="fr-FR" altLang="fr-FR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boto Slab" pitchFamily="2" charset="0"/>
                <a:ea typeface="Roboto Slab" pitchFamily="2" charset="0"/>
              </a:endParaRPr>
            </a:p>
          </p:txBody>
        </p:sp>
        <p:pic>
          <p:nvPicPr>
            <p:cNvPr id="2063" name="Picture 15" descr="Une image contenant cercle, créativité&#10;&#10;Description générée automatiquement">
              <a:extLst>
                <a:ext uri="{FF2B5EF4-FFF2-40B4-BE49-F238E27FC236}">
                  <a16:creationId xmlns:a16="http://schemas.microsoft.com/office/drawing/2014/main" id="{0DA51764-C655-BFA0-DE44-FA21B7F54B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332" y="1727737"/>
              <a:ext cx="166688" cy="196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Rectangle : coins arrondis 3">
            <a:extLst>
              <a:ext uri="{FF2B5EF4-FFF2-40B4-BE49-F238E27FC236}">
                <a16:creationId xmlns:a16="http://schemas.microsoft.com/office/drawing/2014/main" id="{C440760E-89EA-688E-7F29-4C40B02D5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10" y="1564740"/>
            <a:ext cx="3530913" cy="905729"/>
          </a:xfrm>
          <a:prstGeom prst="roundRect">
            <a:avLst>
              <a:gd name="adj" fmla="val 16667"/>
            </a:avLst>
          </a:prstGeom>
          <a:solidFill>
            <a:srgbClr val="B0D2D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5" name="Zone de texte 1">
            <a:extLst>
              <a:ext uri="{FF2B5EF4-FFF2-40B4-BE49-F238E27FC236}">
                <a16:creationId xmlns:a16="http://schemas.microsoft.com/office/drawing/2014/main" id="{FD68B6A0-7AA8-ACD7-2EB8-C17E240EB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031" y="1781522"/>
            <a:ext cx="332667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400" b="1" dirty="0">
                <a:solidFill>
                  <a:srgbClr val="0F3250"/>
                </a:solidFill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Un professeur de vente et management</a:t>
            </a:r>
            <a:br>
              <a:rPr lang="fr-FR" sz="1400" b="1" dirty="0">
                <a:solidFill>
                  <a:srgbClr val="0F3250"/>
                </a:solidFill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</a:br>
            <a:r>
              <a:rPr lang="fr-FR" sz="1400" b="1" dirty="0">
                <a:ln>
                  <a:noFill/>
                </a:ln>
                <a:solidFill>
                  <a:srgbClr val="0F3250"/>
                </a:solidFill>
                <a:effectLst/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(H/F)</a:t>
            </a:r>
            <a:endParaRPr lang="fr-FR" sz="14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Roboto Slab" pitchFamily="2" charset="0"/>
              <a:ea typeface="Roboto Slab" pitchFamily="2" charset="0"/>
              <a:cs typeface="Arial Unicode MS"/>
            </a:endParaRP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2D372AE7-19A5-73A7-310E-00AFC021D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C100759B-78E9-ADA6-67BF-DD1806699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19" name="Rectangle 26">
            <a:extLst>
              <a:ext uri="{FF2B5EF4-FFF2-40B4-BE49-F238E27FC236}">
                <a16:creationId xmlns:a16="http://schemas.microsoft.com/office/drawing/2014/main" id="{162033E4-5986-6969-3ADB-0A8058F2C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8959DDC4-438F-3E98-FF5A-B95A8B4F3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93" y="2492993"/>
            <a:ext cx="7399079" cy="8125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Montserrat Medium" pitchFamily="2" charset="0"/>
                <a:ea typeface="Roboto Slab" pitchFamily="2" charset="0"/>
                <a:cs typeface="Calibri" panose="020F0502020204030204" pitchFamily="34" charset="0"/>
              </a:rPr>
              <a:t>Et si vous rejoigniez une structure régionale qui accompagne les artisans d’aujourd’hui et de demain 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ontserrat Medium" pitchFamily="2" charset="0"/>
              <a:ea typeface="Roboto Slab" pitchFamily="2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Montserrat Medium" pitchFamily="2" charset="0"/>
                <a:ea typeface="Roboto Slab" pitchFamily="2" charset="0"/>
                <a:cs typeface="Calibri" panose="020F0502020204030204" pitchFamily="34" charset="0"/>
              </a:rPr>
              <a:t>Administrée par des artisans élus et toujours au plus près de ses clients, la </a:t>
            </a: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Montserrat Medium" pitchFamily="2" charset="0"/>
                <a:ea typeface="Roboto Slab" pitchFamily="2" charset="0"/>
                <a:cs typeface="Calibri" panose="020F0502020204030204" pitchFamily="34" charset="0"/>
              </a:rPr>
              <a:t>CMA Bourgogne Franche-Comté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Montserrat Medium" pitchFamily="2" charset="0"/>
                <a:ea typeface="Roboto Slab" pitchFamily="2" charset="0"/>
                <a:cs typeface="Calibri" panose="020F0502020204030204" pitchFamily="34" charset="0"/>
              </a:rPr>
              <a:t> accompagne les entreprises artisanales tout au long de leur vie et agit pour que l’artisanat soit reconnu dans l’économie régionale et locale.</a:t>
            </a:r>
          </a:p>
          <a:p>
            <a:pPr marR="0" lvl="0" indent="0" algn="just" fontAlgn="base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altLang="fr-FR" sz="1600" b="1" dirty="0">
                <a:solidFill>
                  <a:srgbClr val="A8131D"/>
                </a:solidFill>
                <a:latin typeface="Roboto Slab" pitchFamily="2" charset="0"/>
                <a:ea typeface="Roboto Slab" pitchFamily="2" charset="0"/>
                <a:cs typeface="Segoe UI" panose="020B0502040204020203" pitchFamily="34" charset="0"/>
              </a:rPr>
              <a:t>Description du poste</a:t>
            </a:r>
          </a:p>
          <a:p>
            <a:pPr algn="just">
              <a:lnSpc>
                <a:spcPct val="120000"/>
              </a:lnSpc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Sous l’autorité du directeur de la CMA Formation – site de Besançon, le professeur de vente et management (H/F) est responsable de la préparation et de l’animation des séquences pédagogiques.</a:t>
            </a:r>
          </a:p>
          <a:p>
            <a:pPr algn="just">
              <a:lnSpc>
                <a:spcPct val="120000"/>
              </a:lnSpc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Il sera en charge de l’enseignement des modules suivants :</a:t>
            </a:r>
          </a:p>
          <a:p>
            <a:pPr marL="171450" indent="-171450" algn="just">
              <a:lnSpc>
                <a:spcPct val="120000"/>
              </a:lnSpc>
              <a:buFontTx/>
              <a:buChar char="-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BTS MCO – Bloc 1 : Développer la relation client et assurer la vente conseil</a:t>
            </a:r>
          </a:p>
          <a:p>
            <a:pPr marL="171450" indent="-171450" algn="just">
              <a:lnSpc>
                <a:spcPct val="120000"/>
              </a:lnSpc>
              <a:buFontTx/>
              <a:buChar char="-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BTS NDRC – Bloc 1 : Relation client et négociation-vente</a:t>
            </a:r>
          </a:p>
          <a:p>
            <a:pPr marL="171450" indent="-171450" algn="just">
              <a:lnSpc>
                <a:spcPct val="120000"/>
              </a:lnSpc>
              <a:buFontTx/>
              <a:buChar char="-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BTS NDRC – Bloc 3 : Relation client et animation de réseaux</a:t>
            </a:r>
          </a:p>
          <a:p>
            <a:pPr marL="171450" indent="-171450" algn="just">
              <a:lnSpc>
                <a:spcPct val="120000"/>
              </a:lnSpc>
              <a:buFontTx/>
              <a:buChar char="-"/>
            </a:pPr>
            <a:endParaRPr lang="fr-FR" sz="1200" dirty="0">
              <a:solidFill>
                <a:srgbClr val="0F3250"/>
              </a:solidFill>
              <a:latin typeface="Montserrat Medium" pitchFamily="2" charset="0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 Relation client et vente : Maîtrise des techniques de vente et de négociation en </a:t>
            </a:r>
            <a:r>
              <a:rPr lang="fr-FR" sz="1200" dirty="0" err="1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BtoB</a:t>
            </a: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 et BtoC, gestion des objections, fidélisation et vente omnicanale.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 Prospection et développement commercial : Stratégies de prospection, gestion d’un portefeuille client, utilisation des outils CRM et digitalisation de la relation client.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 Gestion et management commercial : Pilotage de la performance commerciale (suivi des indicateurs, </a:t>
            </a:r>
            <a:r>
              <a:rPr lang="fr-FR" sz="1200" dirty="0" err="1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reporting</a:t>
            </a: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), encadrement et animation d’une équipe commerciale, organisation de l’espace de vente.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 Animation et développement de réseaux : Développement et gestion d’un réseau de partenaires ou de vendeurs indépendants, mise en place de stratégies de commerce </a:t>
            </a:r>
            <a:r>
              <a:rPr lang="fr-FR" sz="1200" dirty="0" err="1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phygital</a:t>
            </a: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.</a:t>
            </a:r>
          </a:p>
          <a:p>
            <a:pPr algn="just" fontAlgn="base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altLang="fr-FR" sz="1600" b="1" dirty="0">
                <a:solidFill>
                  <a:srgbClr val="A8131D"/>
                </a:solidFill>
                <a:latin typeface="Roboto Slab" pitchFamily="2" charset="0"/>
                <a:ea typeface="Roboto Slab" pitchFamily="2" charset="0"/>
                <a:cs typeface="Segoe UI" panose="020B0502040204020203" pitchFamily="34" charset="0"/>
              </a:rPr>
              <a:t>Missions « formation »</a:t>
            </a:r>
          </a:p>
          <a:p>
            <a:pPr marL="342900" indent="-342900" fontAlgn="base"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Evaluer le travail de l’apprenant en cours de séquence pédagogique et en annotant les travaux,</a:t>
            </a:r>
          </a:p>
          <a:p>
            <a:pPr marL="342900" indent="-342900" fontAlgn="base"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Participer aux évaluations et examens,</a:t>
            </a:r>
          </a:p>
          <a:p>
            <a:pPr marL="342900" indent="-342900" fontAlgn="base"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Être garant du respect de la mise en œuvre de la certification qualité </a:t>
            </a:r>
            <a:r>
              <a:rPr lang="fr-FR" sz="1200" dirty="0" err="1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Qualiopi</a:t>
            </a: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,</a:t>
            </a:r>
          </a:p>
          <a:p>
            <a:pPr marL="342900" indent="-342900" fontAlgn="base"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Assurer les échanges et la communication entre le centre de formation, l’entreprise et la famille,</a:t>
            </a:r>
          </a:p>
          <a:p>
            <a:pPr marL="342900" indent="-342900" fontAlgn="base"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Enseigner les cours précités à des classes de BTS,</a:t>
            </a:r>
          </a:p>
          <a:p>
            <a:pPr marL="342900" indent="-342900" fontAlgn="base"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Contribuer activement au fonctionnement et à la vie du centre de formation : tâches administratives et de concertation, réunions d’équipes, projets pédagogiques, promotion de l’alternance…</a:t>
            </a:r>
          </a:p>
        </p:txBody>
      </p:sp>
      <p:sp>
        <p:nvSpPr>
          <p:cNvPr id="21" name="Rectangle 31">
            <a:extLst>
              <a:ext uri="{FF2B5EF4-FFF2-40B4-BE49-F238E27FC236}">
                <a16:creationId xmlns:a16="http://schemas.microsoft.com/office/drawing/2014/main" id="{FB22B064-6355-E17E-CDD5-14D7954D6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9938" algn="l"/>
              </a:tabLst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	</a:t>
            </a: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9938" algn="l"/>
              </a:tabLst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32">
            <a:extLst>
              <a:ext uri="{FF2B5EF4-FFF2-40B4-BE49-F238E27FC236}">
                <a16:creationId xmlns:a16="http://schemas.microsoft.com/office/drawing/2014/main" id="{0A32FB67-7B23-8BA6-018A-0F99559B3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0ED2A169-DDC0-20DC-1E34-F4EA32B4E73C}"/>
              </a:ext>
            </a:extLst>
          </p:cNvPr>
          <p:cNvGrpSpPr/>
          <p:nvPr/>
        </p:nvGrpSpPr>
        <p:grpSpPr>
          <a:xfrm>
            <a:off x="4201590" y="2175659"/>
            <a:ext cx="2734515" cy="235276"/>
            <a:chOff x="4248008" y="2079032"/>
            <a:chExt cx="2734515" cy="235276"/>
          </a:xfrm>
        </p:grpSpPr>
        <p:pic>
          <p:nvPicPr>
            <p:cNvPr id="2053" name="Picture 5" descr="Une image contenant cercle, Graphique, logo, conception&#10;&#10;Description générée automatiquement">
              <a:extLst>
                <a:ext uri="{FF2B5EF4-FFF2-40B4-BE49-F238E27FC236}">
                  <a16:creationId xmlns:a16="http://schemas.microsoft.com/office/drawing/2014/main" id="{BEF7B44B-F8E4-8A63-72BA-2811C4444A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8008" y="2079032"/>
              <a:ext cx="249681" cy="235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18">
              <a:extLst>
                <a:ext uri="{FF2B5EF4-FFF2-40B4-BE49-F238E27FC236}">
                  <a16:creationId xmlns:a16="http://schemas.microsoft.com/office/drawing/2014/main" id="{FC2BE9D3-FB77-AA8E-6C74-917581297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6247" y="2104337"/>
              <a:ext cx="2456276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i="0" u="none" strike="noStrike" cap="none" normalizeH="0" baseline="0" dirty="0">
                  <a:ln>
                    <a:noFill/>
                  </a:ln>
                  <a:solidFill>
                    <a:srgbClr val="0F3250"/>
                  </a:solidFill>
                  <a:effectLst/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Salaire brut</a:t>
              </a:r>
              <a:r>
                <a:rPr lang="fr-FR" altLang="fr-FR" sz="1200" dirty="0">
                  <a:solidFill>
                    <a:srgbClr val="0F3250"/>
                  </a:solidFill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 de 2255</a:t>
              </a:r>
              <a:r>
                <a:rPr kumimoji="0" lang="fr-FR" altLang="fr-FR" sz="1200" i="0" u="none" strike="noStrike" cap="none" normalizeH="0" baseline="0" dirty="0">
                  <a:ln>
                    <a:noFill/>
                  </a:ln>
                  <a:solidFill>
                    <a:srgbClr val="0F3250"/>
                  </a:solidFill>
                  <a:effectLst/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 € 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rgbClr val="0F3250"/>
                  </a:solidFill>
                  <a:effectLst/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à négocier</a:t>
              </a:r>
              <a:endParaRPr kumimoji="0" lang="fr-FR" altLang="fr-FR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boto Slab" pitchFamily="2" charset="0"/>
                <a:ea typeface="Roboto Slab" pitchFamily="2" charset="0"/>
              </a:endParaRPr>
            </a:p>
          </p:txBody>
        </p:sp>
      </p:grpSp>
      <p:pic>
        <p:nvPicPr>
          <p:cNvPr id="11" name="Image 10">
            <a:extLst>
              <a:ext uri="{FF2B5EF4-FFF2-40B4-BE49-F238E27FC236}">
                <a16:creationId xmlns:a16="http://schemas.microsoft.com/office/drawing/2014/main" id="{0237BC37-2E63-1061-C5BD-2FA30975CCEE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542893">
            <a:off x="6764465" y="10063490"/>
            <a:ext cx="510159" cy="754546"/>
          </a:xfrm>
          <a:prstGeom prst="rect">
            <a:avLst/>
          </a:prstGeom>
        </p:spPr>
      </p:pic>
      <p:sp>
        <p:nvSpPr>
          <p:cNvPr id="12" name="Zone de texte 1">
            <a:extLst>
              <a:ext uri="{FF2B5EF4-FFF2-40B4-BE49-F238E27FC236}">
                <a16:creationId xmlns:a16="http://schemas.microsoft.com/office/drawing/2014/main" id="{AB452079-89F4-5011-F6A6-BF270FCCA1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488199" y="380788"/>
            <a:ext cx="332667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Nous recrutons ! </a:t>
            </a:r>
            <a:endParaRPr lang="fr-FR" sz="3200" dirty="0">
              <a:ln>
                <a:noFill/>
              </a:ln>
              <a:solidFill>
                <a:schemeClr val="bg1"/>
              </a:solidFill>
              <a:effectLst/>
              <a:uFill>
                <a:solidFill>
                  <a:srgbClr val="000000"/>
                </a:solidFill>
              </a:uFill>
              <a:latin typeface="Roboto Slab" pitchFamily="2" charset="0"/>
              <a:ea typeface="Roboto Slab" pitchFamily="2" charset="0"/>
              <a:cs typeface="Arial Unicode MS"/>
            </a:endParaRPr>
          </a:p>
        </p:txBody>
      </p:sp>
      <p:sp>
        <p:nvSpPr>
          <p:cNvPr id="13" name="Zone de texte 1">
            <a:extLst>
              <a:ext uri="{FF2B5EF4-FFF2-40B4-BE49-F238E27FC236}">
                <a16:creationId xmlns:a16="http://schemas.microsoft.com/office/drawing/2014/main" id="{1CC74481-6C23-EDC9-0609-3F737F8DD00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5566726" y="449159"/>
            <a:ext cx="11594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Offre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d’emploi</a:t>
            </a:r>
            <a:endParaRPr lang="fr-FR" sz="1200" b="1" dirty="0">
              <a:ln>
                <a:noFill/>
              </a:ln>
              <a:solidFill>
                <a:schemeClr val="bg1"/>
              </a:solidFill>
              <a:effectLst/>
              <a:uFill>
                <a:solidFill>
                  <a:srgbClr val="000000"/>
                </a:solidFill>
              </a:uFill>
              <a:latin typeface="Roboto Slab" pitchFamily="2" charset="0"/>
              <a:ea typeface="Roboto Slab" pitchFamily="2" charset="0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615831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1B06DA91-B9B7-5445-DCF5-778B8F552478}"/>
              </a:ext>
            </a:extLst>
          </p:cNvPr>
          <p:cNvSpPr/>
          <p:nvPr/>
        </p:nvSpPr>
        <p:spPr>
          <a:xfrm>
            <a:off x="1520384" y="9501514"/>
            <a:ext cx="5773649" cy="584775"/>
          </a:xfrm>
          <a:prstGeom prst="roundRect">
            <a:avLst/>
          </a:prstGeom>
          <a:solidFill>
            <a:srgbClr val="0F32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500C416-91C9-9FF4-1887-1488225C295A}"/>
              </a:ext>
            </a:extLst>
          </p:cNvPr>
          <p:cNvSpPr txBox="1"/>
          <p:nvPr/>
        </p:nvSpPr>
        <p:spPr>
          <a:xfrm>
            <a:off x="1694999" y="6792366"/>
            <a:ext cx="416967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Roboto Slab" pitchFamily="2" charset="0"/>
                <a:ea typeface="Arial Unicode MS"/>
                <a:cs typeface="Times New Roman" panose="02020603050405020304" pitchFamily="18" charset="0"/>
              </a:rPr>
              <a:t>Prêt(e) à rejoindre l’équipe ?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Roboto Slab" pitchFamily="2" charset="0"/>
                <a:ea typeface="Arial Unicode MS"/>
                <a:cs typeface="Times New Roman" panose="02020603050405020304" pitchFamily="18" charset="0"/>
              </a:rPr>
              <a:t>Envoyez lettre de motivation + CV 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Roboto Slab" pitchFamily="2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kumimoji="0" lang="fr-FR" altLang="fr-FR" b="0" i="0" u="sng" strike="noStrike" cap="none" normalizeH="0" baseline="0" dirty="0">
                <a:ln>
                  <a:noFill/>
                </a:ln>
                <a:solidFill>
                  <a:srgbClr val="EA4B3C"/>
                </a:solidFill>
                <a:effectLst/>
                <a:latin typeface="Roboto Slab" pitchFamily="2" charset="0"/>
                <a:ea typeface="Arial Unicode MS"/>
                <a:cs typeface="Times New Roman" panose="02020603050405020304" pitchFamily="18" charset="0"/>
                <a:hlinkClick r:id="rId2"/>
              </a:rPr>
              <a:t>recrutement@artisanat-bfc.fr</a:t>
            </a:r>
            <a:endParaRPr kumimoji="0" lang="fr-FR" altLang="fr-FR" b="0" i="0" u="sng" strike="noStrike" cap="none" normalizeH="0" baseline="0" dirty="0">
              <a:ln>
                <a:noFill/>
              </a:ln>
              <a:solidFill>
                <a:srgbClr val="EA4B3C"/>
              </a:solidFill>
              <a:effectLst/>
              <a:latin typeface="Roboto Slab" pitchFamily="2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4C261F69-583E-87B5-9A22-E1F4EA21A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637" y="3246044"/>
            <a:ext cx="7028396" cy="3065658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57200" algn="just"/>
            <a:r>
              <a:rPr lang="fr-FR" altLang="fr-FR" sz="1400" b="1" dirty="0">
                <a:solidFill>
                  <a:srgbClr val="A8131D"/>
                </a:solidFill>
                <a:latin typeface="Roboto Slab" pitchFamily="2" charset="0"/>
                <a:ea typeface="Roboto Slab" pitchFamily="2" charset="0"/>
                <a:cs typeface="Segoe UI" panose="020B0502040204020203" pitchFamily="34" charset="0"/>
              </a:rPr>
              <a:t>Profil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A8131D"/>
                </a:solidFill>
                <a:effectLst/>
                <a:latin typeface="Roboto Slab" pitchFamily="2" charset="0"/>
                <a:ea typeface="Roboto Slab" pitchFamily="2" charset="0"/>
                <a:cs typeface="Segoe UI" panose="020B0502040204020203" pitchFamily="34" charset="0"/>
              </a:rPr>
              <a:t> </a:t>
            </a:r>
            <a:r>
              <a:rPr lang="fr-FR" altLang="fr-FR" sz="1400" b="1" dirty="0">
                <a:solidFill>
                  <a:srgbClr val="A8131D"/>
                </a:solidFill>
                <a:latin typeface="Roboto Slab" pitchFamily="2" charset="0"/>
                <a:ea typeface="Roboto Slab" pitchFamily="2" charset="0"/>
                <a:cs typeface="Segoe UI" panose="020B0502040204020203" pitchFamily="34" charset="0"/>
              </a:rPr>
              <a:t>candidat</a:t>
            </a:r>
            <a:endParaRPr lang="fr-FR" sz="1400" dirty="0">
              <a:solidFill>
                <a:srgbClr val="0F3250"/>
              </a:solidFill>
              <a:latin typeface="Roboto Slab" pitchFamily="2" charset="0"/>
              <a:ea typeface="Roboto Slab" pitchFamily="2" charset="0"/>
              <a:cs typeface="Segoe UI" panose="020B0502040204020203" pitchFamily="34" charset="0"/>
            </a:endParaRPr>
          </a:p>
          <a:p>
            <a:pPr algn="l">
              <a:buNone/>
            </a:pPr>
            <a:r>
              <a:rPr lang="fr-FR" sz="1200" dirty="0">
                <a:solidFill>
                  <a:srgbClr val="0F3250"/>
                </a:solidFill>
                <a:latin typeface="Roboto Slab" pitchFamily="2" charset="0"/>
                <a:cs typeface="Calibri" panose="020F0502020204030204" pitchFamily="34" charset="0"/>
              </a:rPr>
              <a:t>	</a:t>
            </a:r>
            <a:r>
              <a: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Bac +3 à +5 en commerce, gestion, markéting</a:t>
            </a:r>
            <a:br>
              <a: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</a:br>
            <a:r>
              <a: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	Expérience professionnelle 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Expérience d’enseignement en BTS et ou BTS en alternance idéalement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Expérience en vente et négociation (commercial, négociateur, conseiller clientèle).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Expérience en management commercial (responsable de magasin, chef des ventes, animateur réseau).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Une expérience en enseignement ou en formation serait un atout, mais n’est pas obligatoire</a:t>
            </a:r>
            <a:r>
              <a:rPr lang="fr-FR" sz="1100" b="0" i="0" dirty="0">
                <a:solidFill>
                  <a:srgbClr val="595959"/>
                </a:solidFill>
                <a:effectLst/>
                <a:latin typeface="Indeed Sans"/>
              </a:rPr>
              <a:t>.</a:t>
            </a:r>
          </a:p>
          <a:p>
            <a:pPr algn="just"/>
            <a:r>
              <a: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200" dirty="0">
                <a:solidFill>
                  <a:srgbClr val="0F3250"/>
                </a:solidFill>
                <a:latin typeface="Roboto Slab" pitchFamily="2" charset="0"/>
                <a:cs typeface="Calibri" panose="020F0502020204030204" pitchFamily="34" charset="0"/>
              </a:rPr>
              <a:t>	</a:t>
            </a:r>
            <a:r>
              <a:rPr lang="fr-FR" sz="1400" b="1" dirty="0">
                <a:solidFill>
                  <a:srgbClr val="A8131D"/>
                </a:solidFill>
                <a:latin typeface="Roboto Slab" pitchFamily="2" charset="0"/>
                <a:cs typeface="Calibri" panose="020F0502020204030204" pitchFamily="34" charset="0"/>
              </a:rPr>
              <a:t>Rémunération &amp; avantages</a:t>
            </a:r>
          </a:p>
          <a:p>
            <a:r>
              <a:rPr lang="fr-FR" sz="1400" b="1" dirty="0">
                <a:solidFill>
                  <a:srgbClr val="A8131D"/>
                </a:solidFill>
                <a:latin typeface="Roboto Slab" pitchFamily="2" charset="0"/>
                <a:cs typeface="Calibri" panose="020F0502020204030204" pitchFamily="34" charset="0"/>
              </a:rPr>
              <a:t>	</a:t>
            </a:r>
            <a:r>
              <a: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Salaire brut mensuel de 2255 € négociable, prise en compte de l’expérience possible. </a:t>
            </a:r>
          </a:p>
          <a:p>
            <a:endParaRPr lang="fr-FR" sz="1100" dirty="0">
              <a:solidFill>
                <a:srgbClr val="0F3250"/>
              </a:solidFill>
              <a:latin typeface="Montserrat Medium" pitchFamily="2" charset="0"/>
              <a:cs typeface="Calibri" panose="020F0502020204030204" pitchFamily="34" charset="0"/>
            </a:endParaRPr>
          </a:p>
          <a:p>
            <a:r>
              <a:rPr lang="fr-FR" sz="1100" dirty="0">
                <a:solidFill>
                  <a:srgbClr val="0F3250"/>
                </a:solidFill>
                <a:latin typeface="Roboto Slab" pitchFamily="2" charset="0"/>
                <a:cs typeface="Calibri" panose="020F0502020204030204" pitchFamily="34" charset="0"/>
              </a:rPr>
              <a:t>	</a:t>
            </a:r>
            <a:r>
              <a: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Avantages : 13e mois, titres repas, mutuelle, prévoyance.</a:t>
            </a:r>
          </a:p>
          <a:p>
            <a:endParaRPr lang="fr-FR" altLang="fr-FR" sz="1100" dirty="0">
              <a:solidFill>
                <a:srgbClr val="0F3250"/>
              </a:solidFill>
              <a:latin typeface="Montserrat Medium" pitchFamily="2" charset="0"/>
              <a:cs typeface="Calibri" panose="020F0502020204030204" pitchFamily="34" charset="0"/>
            </a:endParaRPr>
          </a:p>
          <a:p>
            <a:endParaRPr lang="fr-FR" sz="1100" dirty="0">
              <a:solidFill>
                <a:srgbClr val="0F3250"/>
              </a:solidFill>
              <a:latin typeface="Montserrat Medium" pitchFamily="2" charset="0"/>
              <a:cs typeface="Calibri" panose="020F0502020204030204" pitchFamily="34" charset="0"/>
            </a:endParaRPr>
          </a:p>
          <a:p>
            <a:endParaRPr lang="fr-FR" sz="1400" b="1" dirty="0">
              <a:solidFill>
                <a:srgbClr val="A8131D"/>
              </a:solidFill>
              <a:latin typeface="Roboto Slab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2D372AE7-19A5-73A7-310E-00AFC021D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9810828"/>
            <a:ext cx="7559675" cy="412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C100759B-78E9-ADA6-67BF-DD1806699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1022381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19" name="Rectangle 26">
            <a:extLst>
              <a:ext uri="{FF2B5EF4-FFF2-40B4-BE49-F238E27FC236}">
                <a16:creationId xmlns:a16="http://schemas.microsoft.com/office/drawing/2014/main" id="{162033E4-5986-6969-3ADB-0A8058F2C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1022381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31">
            <a:extLst>
              <a:ext uri="{FF2B5EF4-FFF2-40B4-BE49-F238E27FC236}">
                <a16:creationId xmlns:a16="http://schemas.microsoft.com/office/drawing/2014/main" id="{FB22B064-6355-E17E-CDD5-14D7954D6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1022381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9938" algn="l"/>
              </a:tabLst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	</a:t>
            </a: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9938" algn="l"/>
              </a:tabLst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32">
            <a:extLst>
              <a:ext uri="{FF2B5EF4-FFF2-40B4-BE49-F238E27FC236}">
                <a16:creationId xmlns:a16="http://schemas.microsoft.com/office/drawing/2014/main" id="{0A32FB67-7B23-8BA6-018A-0F99559B3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1022381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pic>
        <p:nvPicPr>
          <p:cNvPr id="3" name="Picture 2" descr="Une image contenant Graphique, cercle, conception&#10;&#10;Description générée automatiquement">
            <a:extLst>
              <a:ext uri="{FF2B5EF4-FFF2-40B4-BE49-F238E27FC236}">
                <a16:creationId xmlns:a16="http://schemas.microsoft.com/office/drawing/2014/main" id="{DB2A4E1B-23D4-485E-7BF5-B2D7490E7A8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29" y="4427543"/>
            <a:ext cx="387350" cy="351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Une image contenant conception&#10;&#10;Description générée automatiquement">
            <a:extLst>
              <a:ext uri="{FF2B5EF4-FFF2-40B4-BE49-F238E27FC236}">
                <a16:creationId xmlns:a16="http://schemas.microsoft.com/office/drawing/2014/main" id="{7C2907B4-CC2C-ECF5-5631-E690E8437A00}"/>
              </a:ext>
            </a:extLst>
          </p:cNvPr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16" y="3820326"/>
            <a:ext cx="358775" cy="24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B91797A-599D-F767-235C-9D7B1F7622C3}"/>
              </a:ext>
            </a:extLst>
          </p:cNvPr>
          <p:cNvSpPr txBox="1"/>
          <p:nvPr/>
        </p:nvSpPr>
        <p:spPr>
          <a:xfrm>
            <a:off x="1587875" y="9515246"/>
            <a:ext cx="5551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>
                <a:solidFill>
                  <a:schemeClr val="bg1">
                    <a:lumMod val="95000"/>
                  </a:schemeClr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La CMA BFC est une structure </a:t>
            </a:r>
            <a:r>
              <a:rPr lang="fr-FR" sz="1400" dirty="0" err="1">
                <a:solidFill>
                  <a:schemeClr val="bg1">
                    <a:lumMod val="95000"/>
                  </a:schemeClr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handi</a:t>
            </a:r>
            <a:r>
              <a:rPr lang="fr-FR" sz="1400" dirty="0">
                <a:solidFill>
                  <a:schemeClr val="bg1">
                    <a:lumMod val="95000"/>
                  </a:schemeClr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-bienveillante qui favorise l’inclusion des travailleurs handicapés.</a:t>
            </a:r>
          </a:p>
        </p:txBody>
      </p:sp>
      <p:pic>
        <p:nvPicPr>
          <p:cNvPr id="7" name="Picture 10" descr="Pictogramme 4 Handicaps">
            <a:extLst>
              <a:ext uri="{FF2B5EF4-FFF2-40B4-BE49-F238E27FC236}">
                <a16:creationId xmlns:a16="http://schemas.microsoft.com/office/drawing/2014/main" id="{9828EE10-23AE-C446-71DF-802888427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41" y="9329893"/>
            <a:ext cx="989573" cy="98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Une image contenant cercle, Graphique, logo, conception&#10;&#10;Description générée automatiquement">
            <a:extLst>
              <a:ext uri="{FF2B5EF4-FFF2-40B4-BE49-F238E27FC236}">
                <a16:creationId xmlns:a16="http://schemas.microsoft.com/office/drawing/2014/main" id="{A49DD391-E837-E89D-54A6-2D13B26579BD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41" y="5420341"/>
            <a:ext cx="330201" cy="28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Une image contenant symbole, logo, cercle, conception&#10;&#10;Description générée automatiquement">
            <a:extLst>
              <a:ext uri="{FF2B5EF4-FFF2-40B4-BE49-F238E27FC236}">
                <a16:creationId xmlns:a16="http://schemas.microsoft.com/office/drawing/2014/main" id="{35935BE7-19E7-DD3D-116F-AF0A3E2FE479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41" y="5791317"/>
            <a:ext cx="325438" cy="28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313A3D2-6181-4A0E-0328-1405E6396E7C}"/>
              </a:ext>
            </a:extLst>
          </p:cNvPr>
          <p:cNvSpPr txBox="1"/>
          <p:nvPr/>
        </p:nvSpPr>
        <p:spPr>
          <a:xfrm>
            <a:off x="265637" y="226912"/>
            <a:ext cx="7182700" cy="15414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fontAlgn="base"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fr-FR" sz="1800" dirty="0">
              <a:solidFill>
                <a:srgbClr val="0F3250"/>
              </a:solidFill>
              <a:latin typeface="Montserrat Medium" pitchFamily="2" charset="0"/>
              <a:cs typeface="Calibri" panose="020F0502020204030204" pitchFamily="34" charset="0"/>
            </a:endParaRPr>
          </a:p>
          <a:p>
            <a:pPr>
              <a:spcAft>
                <a:spcPts val="500"/>
              </a:spcAft>
            </a:pPr>
            <a:r>
              <a:rPr lang="fr-FR" sz="1800" b="1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Le poste à pouvoir à compter du 01 septembre 2025 est basé à Besançon.</a:t>
            </a:r>
            <a:br>
              <a:rPr lang="fr-FR" sz="1800" b="1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</a:br>
            <a:r>
              <a:rPr lang="fr-FR" sz="18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07 heures par semaine les lundis et mardis sur 40 semaines de cours.</a:t>
            </a:r>
          </a:p>
        </p:txBody>
      </p:sp>
    </p:spTree>
    <p:extLst>
      <p:ext uri="{BB962C8B-B14F-4D97-AF65-F5344CB8AC3E}">
        <p14:creationId xmlns:p14="http://schemas.microsoft.com/office/powerpoint/2010/main" val="40003444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3560</TotalTime>
  <Words>562</Words>
  <Application>Microsoft Office PowerPoint</Application>
  <PresentationFormat>Personnalisé</PresentationFormat>
  <Paragraphs>52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Indeed Sans</vt:lpstr>
      <vt:lpstr>Montserrat Medium</vt:lpstr>
      <vt:lpstr>Roboto Slab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Yolaine CHARVET</dc:creator>
  <cp:lastModifiedBy>Julien CHAPET</cp:lastModifiedBy>
  <cp:revision>94</cp:revision>
  <cp:lastPrinted>2023-10-30T08:10:47Z</cp:lastPrinted>
  <dcterms:created xsi:type="dcterms:W3CDTF">2023-09-19T14:29:52Z</dcterms:created>
  <dcterms:modified xsi:type="dcterms:W3CDTF">2025-04-08T07:27:35Z</dcterms:modified>
</cp:coreProperties>
</file>