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089B3FF-A1A3-9F5C-5504-03601F82DCB7}" name="Delphine ENGELVIN" initials="DE" userId="S::dengelvin@artisanat-bfc.fr::3b2dbe11-4687-4a71-96df-4893614363d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250"/>
    <a:srgbClr val="A81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778" y="-5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835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15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607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097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97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699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37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978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896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80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4AA24-619F-4A98-A6DC-20C7CCCF5054}" type="datetimeFigureOut">
              <a:rPr lang="fr-FR" smtClean="0"/>
              <a:t>13/02/2025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656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hyperlink" Target="mailto:recrutement@artisanat-bfc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capture d’écran, texte, Graphique, logo&#10;&#10;Description générée automatiquement">
            <a:extLst>
              <a:ext uri="{FF2B5EF4-FFF2-40B4-BE49-F238E27FC236}">
                <a16:creationId xmlns:a16="http://schemas.microsoft.com/office/drawing/2014/main" id="{C040DE29-F008-013E-A4B3-CF0D31F619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55"/>
          <a:stretch/>
        </p:blipFill>
        <p:spPr>
          <a:xfrm>
            <a:off x="-1" y="-6778"/>
            <a:ext cx="7559675" cy="1488606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6022283C-7D84-02C0-D026-A591C21D408D}"/>
              </a:ext>
            </a:extLst>
          </p:cNvPr>
          <p:cNvGrpSpPr/>
          <p:nvPr/>
        </p:nvGrpSpPr>
        <p:grpSpPr>
          <a:xfrm>
            <a:off x="4200460" y="2680846"/>
            <a:ext cx="3517714" cy="206375"/>
            <a:chOff x="4104761" y="1397241"/>
            <a:chExt cx="3129168" cy="20637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64F9E2-070B-9D07-0382-10544EA67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103" y="1405556"/>
              <a:ext cx="2837826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Emploi : </a:t>
              </a:r>
              <a:r>
                <a:rPr kumimoji="0" lang="fr-FR" altLang="fr-FR" sz="1200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Conseiller</a:t>
              </a:r>
            </a:p>
          </p:txBody>
        </p:sp>
        <p:pic>
          <p:nvPicPr>
            <p:cNvPr id="2067" name="Picture 19" descr="Une image contenant logo, Rectangle, ligne, symbole&#10;&#10;Description générée automatiquement">
              <a:extLst>
                <a:ext uri="{FF2B5EF4-FFF2-40B4-BE49-F238E27FC236}">
                  <a16:creationId xmlns:a16="http://schemas.microsoft.com/office/drawing/2014/main" id="{9BF1C9BE-748B-9E03-B29D-E73D81805A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4761" y="1397241"/>
              <a:ext cx="169862" cy="206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597C789F-4E46-925A-8C14-AEB4F8030983}"/>
              </a:ext>
            </a:extLst>
          </p:cNvPr>
          <p:cNvGrpSpPr/>
          <p:nvPr/>
        </p:nvGrpSpPr>
        <p:grpSpPr>
          <a:xfrm>
            <a:off x="4202881" y="2009364"/>
            <a:ext cx="2467682" cy="199650"/>
            <a:chOff x="4241332" y="1727737"/>
            <a:chExt cx="2467682" cy="199650"/>
          </a:xfrm>
        </p:grpSpPr>
        <p:sp>
          <p:nvSpPr>
            <p:cNvPr id="6" name="Rectangle 18">
              <a:extLst>
                <a:ext uri="{FF2B5EF4-FFF2-40B4-BE49-F238E27FC236}">
                  <a16:creationId xmlns:a16="http://schemas.microsoft.com/office/drawing/2014/main" id="{4FF21483-849F-17AB-7437-0EBC9F90B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247" y="1742721"/>
              <a:ext cx="2182767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solidFill>
                    <a:srgbClr val="0F3250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Bourgogne Franche-Comté</a:t>
              </a:r>
              <a:endParaRPr kumimoji="0" lang="fr-FR" altLang="fr-FR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 Slab" pitchFamily="2" charset="0"/>
                <a:ea typeface="Roboto Slab" pitchFamily="2" charset="0"/>
              </a:endParaRPr>
            </a:p>
          </p:txBody>
        </p:sp>
        <p:pic>
          <p:nvPicPr>
            <p:cNvPr id="2063" name="Picture 15" descr="Une image contenant cercle, créativité&#10;&#10;Description générée automatiquement">
              <a:extLst>
                <a:ext uri="{FF2B5EF4-FFF2-40B4-BE49-F238E27FC236}">
                  <a16:creationId xmlns:a16="http://schemas.microsoft.com/office/drawing/2014/main" id="{0DA51764-C655-BFA0-DE44-FA21B7F54B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332" y="1727737"/>
              <a:ext cx="166688" cy="196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Rectangle : coins arrondis 3">
            <a:extLst>
              <a:ext uri="{FF2B5EF4-FFF2-40B4-BE49-F238E27FC236}">
                <a16:creationId xmlns:a16="http://schemas.microsoft.com/office/drawing/2014/main" id="{C440760E-89EA-688E-7F29-4C40B02D5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90" y="1532150"/>
            <a:ext cx="3883733" cy="1034266"/>
          </a:xfrm>
          <a:prstGeom prst="roundRect">
            <a:avLst>
              <a:gd name="adj" fmla="val 16667"/>
            </a:avLst>
          </a:prstGeom>
          <a:solidFill>
            <a:srgbClr val="B0D2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5" name="Zone de texte 1">
            <a:extLst>
              <a:ext uri="{FF2B5EF4-FFF2-40B4-BE49-F238E27FC236}">
                <a16:creationId xmlns:a16="http://schemas.microsoft.com/office/drawing/2014/main" id="{FD68B6A0-7AA8-ACD7-2EB8-C17E240EB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142" y="1633784"/>
            <a:ext cx="37234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b="1" dirty="0">
                <a:solidFill>
                  <a:srgbClr val="0F3250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Un coordinateur régional de la formation courte</a:t>
            </a:r>
          </a:p>
          <a:p>
            <a:pPr algn="ctr"/>
            <a:r>
              <a:rPr lang="fr-FR" sz="1800" b="1" dirty="0">
                <a:ln>
                  <a:noFill/>
                </a:ln>
                <a:solidFill>
                  <a:srgbClr val="0F3250"/>
                </a:solidFill>
                <a:effectLst/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(H/F)</a:t>
            </a:r>
            <a:endParaRPr lang="fr-FR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Roboto Slab" pitchFamily="2" charset="0"/>
              <a:ea typeface="Roboto Slab" pitchFamily="2" charset="0"/>
              <a:cs typeface="Arial Unicode MS"/>
            </a:endParaRP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2D372AE7-19A5-73A7-310E-00AFC021D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C100759B-78E9-ADA6-67BF-DD1806699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9" name="Rectangle 26">
            <a:extLst>
              <a:ext uri="{FF2B5EF4-FFF2-40B4-BE49-F238E27FC236}">
                <a16:creationId xmlns:a16="http://schemas.microsoft.com/office/drawing/2014/main" id="{162033E4-5986-6969-3ADB-0A8058F2C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8959DDC4-438F-3E98-FF5A-B95A8B4F3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93" y="3852202"/>
            <a:ext cx="7399079" cy="576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Et si vous rejoigniez une structure régionale qui accompagne les artisans d’aujourd’hui et de demain 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ontserrat Medium" pitchFamily="2" charset="0"/>
              <a:ea typeface="Roboto Slab" pitchFamily="2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Administrée par des artisans élus et toujours au plus près de ses clients, la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CMA Bourgogne Franche-Comté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 accompagne les entreprises artisanales tout au long de leur vie et agit pour que l’artisanat soit reconnu dans l’économie régionale et locale.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A8131D"/>
                </a:solidFill>
                <a:effectLst/>
                <a:latin typeface="Roboto Slab" pitchFamily="2" charset="0"/>
                <a:ea typeface="Roboto Slab" pitchFamily="2" charset="0"/>
                <a:cs typeface="Segoe UI" panose="020B0502040204020203" pitchFamily="34" charset="0"/>
              </a:rPr>
              <a:t>Description du poste</a:t>
            </a:r>
          </a:p>
          <a:p>
            <a:pPr algn="just"/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Sous l’autorité du Responsable Régional Formation Courte, le coordinateur régional (H/F) sera le garant de la qualité pédagogique, du suivi pédagogique et de l’ingénierie des formations proposées au quotidien sur les différents sites de la CMA BFC.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altLang="fr-FR" sz="1600" b="1" dirty="0">
                <a:solidFill>
                  <a:srgbClr val="A8131D"/>
                </a:solidFill>
                <a:latin typeface="Roboto Slab" pitchFamily="2" charset="0"/>
                <a:ea typeface="Roboto Slab" pitchFamily="2" charset="0"/>
                <a:cs typeface="Segoe UI" panose="020B0502040204020203" pitchFamily="34" charset="0"/>
              </a:rPr>
              <a:t>Missions</a:t>
            </a:r>
          </a:p>
          <a:p>
            <a:pPr marL="171450" indent="-171450" algn="just"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Planifier et organiser des formations (calendrier des formations, coordination logistique et planification) ;</a:t>
            </a:r>
          </a:p>
          <a:p>
            <a:pPr marL="171450" indent="-171450" algn="just"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Être en relation avec les formateurs (coordination des formateurs et suivi de la qualité pédagogique) ;</a:t>
            </a:r>
          </a:p>
          <a:p>
            <a:pPr marL="171450" indent="-171450" algn="just"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Assurer le suivi administratif et financier des formations (aide au pilotage et suivi des indicateurs) ;</a:t>
            </a:r>
          </a:p>
          <a:p>
            <a:pPr marL="171450" indent="-171450" algn="just"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Communiquer et promouvoir les formations proposées par la CMA BFC ;</a:t>
            </a:r>
          </a:p>
          <a:p>
            <a:pPr marL="171450" indent="-171450" algn="just"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Mener des évaluations et œuvrer à une amélioration continue ;</a:t>
            </a:r>
          </a:p>
          <a:p>
            <a:pPr marL="171450" lvl="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Être le garant de la conformité et de la qualité des formations courtes (suivi des normes de certification QUALIOPI, mise en place de process, etc…).</a:t>
            </a:r>
          </a:p>
          <a:p>
            <a:pPr lvl="0">
              <a:lnSpc>
                <a:spcPct val="120000"/>
              </a:lnSpc>
              <a:spcAft>
                <a:spcPts val="600"/>
              </a:spcAft>
            </a:pPr>
            <a:endParaRPr lang="fr-FR" sz="1200" dirty="0">
              <a:solidFill>
                <a:srgbClr val="0F3250"/>
              </a:solidFill>
              <a:latin typeface="Montserrat Medium" pitchFamily="2" charset="0"/>
              <a:cs typeface="Calibri" panose="020F0502020204030204" pitchFamily="34" charset="0"/>
            </a:endParaRPr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FB22B064-6355-E17E-CDD5-14D7954D6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	</a:t>
            </a: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2">
            <a:extLst>
              <a:ext uri="{FF2B5EF4-FFF2-40B4-BE49-F238E27FC236}">
                <a16:creationId xmlns:a16="http://schemas.microsoft.com/office/drawing/2014/main" id="{0A32FB67-7B23-8BA6-018A-0F99559B3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0ED2A169-DDC0-20DC-1E34-F4EA32B4E73C}"/>
              </a:ext>
            </a:extLst>
          </p:cNvPr>
          <p:cNvGrpSpPr/>
          <p:nvPr/>
        </p:nvGrpSpPr>
        <p:grpSpPr>
          <a:xfrm>
            <a:off x="4176077" y="2311688"/>
            <a:ext cx="2746803" cy="235276"/>
            <a:chOff x="4094479" y="2055180"/>
            <a:chExt cx="2746803" cy="235276"/>
          </a:xfrm>
        </p:grpSpPr>
        <p:pic>
          <p:nvPicPr>
            <p:cNvPr id="2053" name="Picture 5" descr="Une image contenant cercle, Graphique, logo, conception&#10;&#10;Description générée automatiquement">
              <a:extLst>
                <a:ext uri="{FF2B5EF4-FFF2-40B4-BE49-F238E27FC236}">
                  <a16:creationId xmlns:a16="http://schemas.microsoft.com/office/drawing/2014/main" id="{BEF7B44B-F8E4-8A63-72BA-2811C4444A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4479" y="2055180"/>
              <a:ext cx="249681" cy="235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18">
              <a:extLst>
                <a:ext uri="{FF2B5EF4-FFF2-40B4-BE49-F238E27FC236}">
                  <a16:creationId xmlns:a16="http://schemas.microsoft.com/office/drawing/2014/main" id="{FC2BE9D3-FB77-AA8E-6C74-917581297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5006" y="2079090"/>
              <a:ext cx="2456276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Salaire brut 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à négocier</a:t>
              </a:r>
              <a:endParaRPr kumimoji="0" lang="fr-FR" altLang="fr-FR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 Slab" pitchFamily="2" charset="0"/>
                <a:ea typeface="Roboto Slab" pitchFamily="2" charset="0"/>
              </a:endParaRPr>
            </a:p>
          </p:txBody>
        </p:sp>
      </p:grpSp>
      <p:pic>
        <p:nvPicPr>
          <p:cNvPr id="11" name="Image 10">
            <a:extLst>
              <a:ext uri="{FF2B5EF4-FFF2-40B4-BE49-F238E27FC236}">
                <a16:creationId xmlns:a16="http://schemas.microsoft.com/office/drawing/2014/main" id="{0237BC37-2E63-1061-C5BD-2FA30975CCE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542893">
            <a:off x="6764466" y="10137089"/>
            <a:ext cx="510159" cy="754546"/>
          </a:xfrm>
          <a:prstGeom prst="rect">
            <a:avLst/>
          </a:prstGeom>
        </p:spPr>
      </p:pic>
      <p:sp>
        <p:nvSpPr>
          <p:cNvPr id="12" name="Zone de texte 1">
            <a:extLst>
              <a:ext uri="{FF2B5EF4-FFF2-40B4-BE49-F238E27FC236}">
                <a16:creationId xmlns:a16="http://schemas.microsoft.com/office/drawing/2014/main" id="{AB452079-89F4-5011-F6A6-BF270FCCA1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488199" y="380788"/>
            <a:ext cx="332667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Nous recrutons ! </a:t>
            </a:r>
            <a:endParaRPr lang="fr-FR" sz="3200" dirty="0">
              <a:ln>
                <a:noFill/>
              </a:ln>
              <a:solidFill>
                <a:schemeClr val="bg1"/>
              </a:solidFill>
              <a:effectLst/>
              <a:uFill>
                <a:solidFill>
                  <a:srgbClr val="000000"/>
                </a:solidFill>
              </a:uFill>
              <a:latin typeface="Roboto Slab" pitchFamily="2" charset="0"/>
              <a:ea typeface="Roboto Slab" pitchFamily="2" charset="0"/>
              <a:cs typeface="Arial Unicode MS"/>
            </a:endParaRPr>
          </a:p>
        </p:txBody>
      </p:sp>
      <p:sp>
        <p:nvSpPr>
          <p:cNvPr id="13" name="Zone de texte 1">
            <a:extLst>
              <a:ext uri="{FF2B5EF4-FFF2-40B4-BE49-F238E27FC236}">
                <a16:creationId xmlns:a16="http://schemas.microsoft.com/office/drawing/2014/main" id="{1CC74481-6C23-EDC9-0609-3F737F8DD0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5566726" y="449159"/>
            <a:ext cx="1159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Offre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d’emploi</a:t>
            </a:r>
            <a:endParaRPr lang="fr-FR" sz="1200" b="1" dirty="0">
              <a:ln>
                <a:noFill/>
              </a:ln>
              <a:solidFill>
                <a:schemeClr val="bg1"/>
              </a:solidFill>
              <a:effectLst/>
              <a:uFill>
                <a:solidFill>
                  <a:srgbClr val="000000"/>
                </a:solidFill>
              </a:uFill>
              <a:latin typeface="Roboto Slab" pitchFamily="2" charset="0"/>
              <a:ea typeface="Roboto Slab" pitchFamily="2" charset="0"/>
              <a:cs typeface="Arial Unicode M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AAA24788-384A-88CE-889A-608B18BBD0D5}"/>
              </a:ext>
            </a:extLst>
          </p:cNvPr>
          <p:cNvGrpSpPr/>
          <p:nvPr/>
        </p:nvGrpSpPr>
        <p:grpSpPr>
          <a:xfrm>
            <a:off x="4200461" y="1708463"/>
            <a:ext cx="3510485" cy="206375"/>
            <a:chOff x="4241332" y="1365559"/>
            <a:chExt cx="3122740" cy="2063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8799773-937E-DE79-E49F-1BB053395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246" y="1387268"/>
              <a:ext cx="2837826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solidFill>
                    <a:srgbClr val="0F3250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CDD 1 an</a:t>
              </a:r>
              <a:endPara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Roboto Slab" pitchFamily="2" charset="0"/>
                <a:cs typeface="Segoe UI" panose="020B0502040204020203" pitchFamily="34" charset="0"/>
              </a:endParaRPr>
            </a:p>
          </p:txBody>
        </p:sp>
        <p:pic>
          <p:nvPicPr>
            <p:cNvPr id="7" name="Picture 19" descr="Une image contenant logo, Rectangle, ligne, symbole&#10;&#10;Description générée automatiquement">
              <a:extLst>
                <a:ext uri="{FF2B5EF4-FFF2-40B4-BE49-F238E27FC236}">
                  <a16:creationId xmlns:a16="http://schemas.microsoft.com/office/drawing/2014/main" id="{E2E64F2D-B158-5CD3-189F-05C48DDB50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332" y="1365559"/>
              <a:ext cx="169862" cy="206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583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>
            <a:extLst>
              <a:ext uri="{FF2B5EF4-FFF2-40B4-BE49-F238E27FC236}">
                <a16:creationId xmlns:a16="http://schemas.microsoft.com/office/drawing/2014/main" id="{F500C416-91C9-9FF4-1887-1488225C295A}"/>
              </a:ext>
            </a:extLst>
          </p:cNvPr>
          <p:cNvSpPr txBox="1"/>
          <p:nvPr/>
        </p:nvSpPr>
        <p:spPr>
          <a:xfrm>
            <a:off x="1694999" y="6879349"/>
            <a:ext cx="416967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</a:rPr>
              <a:t>Prêt(e) à rejoindre l’équipe ?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</a:rPr>
              <a:t>Envoyez lettre de motivation + CV 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kumimoji="0" lang="fr-FR" altLang="fr-FR" b="0" i="0" u="sng" strike="noStrike" cap="none" normalizeH="0" baseline="0" dirty="0">
                <a:ln>
                  <a:noFill/>
                </a:ln>
                <a:solidFill>
                  <a:srgbClr val="EA4B3C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  <a:hlinkClick r:id="rId2"/>
              </a:rPr>
              <a:t>recrutement@artisanat-bfc.fr</a:t>
            </a:r>
            <a:endParaRPr kumimoji="0" lang="fr-FR" altLang="fr-FR" b="0" i="0" u="sng" strike="noStrike" cap="none" normalizeH="0" baseline="0" dirty="0">
              <a:ln>
                <a:noFill/>
              </a:ln>
              <a:solidFill>
                <a:srgbClr val="EA4B3C"/>
              </a:solidFill>
              <a:effectLst/>
              <a:latin typeface="Roboto Slab" pitchFamily="2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2D372AE7-19A5-73A7-310E-00AFC021D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36" y="10743404"/>
            <a:ext cx="211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C100759B-78E9-ADA6-67BF-DD1806699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9" name="Rectangle 26">
            <a:extLst>
              <a:ext uri="{FF2B5EF4-FFF2-40B4-BE49-F238E27FC236}">
                <a16:creationId xmlns:a16="http://schemas.microsoft.com/office/drawing/2014/main" id="{162033E4-5986-6969-3ADB-0A8058F2C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FB22B064-6355-E17E-CDD5-14D7954D6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	</a:t>
            </a: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2">
            <a:extLst>
              <a:ext uri="{FF2B5EF4-FFF2-40B4-BE49-F238E27FC236}">
                <a16:creationId xmlns:a16="http://schemas.microsoft.com/office/drawing/2014/main" id="{0A32FB67-7B23-8BA6-018A-0F99559B3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pic>
        <p:nvPicPr>
          <p:cNvPr id="25" name="Picture 5" descr="Une image contenant cercle, Graphique, logo, conception&#10;&#10;Description générée automatiquement">
            <a:extLst>
              <a:ext uri="{FF2B5EF4-FFF2-40B4-BE49-F238E27FC236}">
                <a16:creationId xmlns:a16="http://schemas.microsoft.com/office/drawing/2014/main" id="{D8FDD740-6AF2-697B-A1E4-9FA14C20748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13" y="3917750"/>
            <a:ext cx="330201" cy="28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06FC8349-1B55-23E5-C361-98D67903E088}"/>
              </a:ext>
            </a:extLst>
          </p:cNvPr>
          <p:cNvGrpSpPr/>
          <p:nvPr/>
        </p:nvGrpSpPr>
        <p:grpSpPr>
          <a:xfrm>
            <a:off x="210063" y="1665852"/>
            <a:ext cx="7028396" cy="4519795"/>
            <a:chOff x="210063" y="1665852"/>
            <a:chExt cx="7028396" cy="4519795"/>
          </a:xfrm>
        </p:grpSpPr>
        <p:sp>
          <p:nvSpPr>
            <p:cNvPr id="2" name="Rectangle 5">
              <a:extLst>
                <a:ext uri="{FF2B5EF4-FFF2-40B4-BE49-F238E27FC236}">
                  <a16:creationId xmlns:a16="http://schemas.microsoft.com/office/drawing/2014/main" id="{4C261F69-583E-87B5-9A22-E1F4EA21A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63" y="1665852"/>
              <a:ext cx="7028396" cy="4519795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457200" algn="just"/>
              <a:r>
                <a:rPr lang="fr-FR" altLang="fr-FR" sz="1400" b="1" dirty="0">
                  <a:solidFill>
                    <a:srgbClr val="A8131D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Profil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A8131D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 </a:t>
              </a:r>
              <a:r>
                <a:rPr lang="fr-FR" altLang="fr-FR" sz="1400" b="1" dirty="0">
                  <a:solidFill>
                    <a:srgbClr val="A8131D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candidat</a:t>
              </a:r>
            </a:p>
            <a:p>
              <a:pPr marL="457200" algn="just"/>
              <a:endParaRPr lang="fr-FR" sz="1400" dirty="0">
                <a:solidFill>
                  <a:srgbClr val="0F3250"/>
                </a:solidFill>
                <a:latin typeface="Roboto Slab" pitchFamily="2" charset="0"/>
                <a:ea typeface="Roboto Slab" pitchFamily="2" charset="0"/>
                <a:cs typeface="Segoe UI" panose="020B0502040204020203" pitchFamily="34" charset="0"/>
              </a:endParaRPr>
            </a:p>
            <a:p>
              <a:pPr marL="457200"/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Diplôme en gestion de la formation, RH ou management.</a:t>
              </a:r>
            </a:p>
            <a:p>
              <a:pPr marL="457200"/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Au moins 2 ans d’expérience dans des fonctions similaires.</a:t>
              </a:r>
            </a:p>
            <a:p>
              <a:pPr marL="457200"/>
              <a:endPara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endParaRPr>
            </a:p>
            <a:p>
              <a:pPr marL="457200"/>
              <a:b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</a:br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Vous possédez une rigueur formelle, un bon relationnel et de bonnes qualités rédactionnelles.</a:t>
              </a:r>
            </a:p>
            <a:p>
              <a:pPr marL="457200" algn="just"/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Vous êtes titulaire du permis B.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fr-FR" sz="1200" dirty="0">
                  <a:solidFill>
                    <a:srgbClr val="0F3250"/>
                  </a:solidFill>
                  <a:latin typeface="Roboto Slab" pitchFamily="2" charset="0"/>
                  <a:cs typeface="Calibri" panose="020F0502020204030204" pitchFamily="34" charset="0"/>
                </a:rPr>
                <a:t>	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fr-FR" sz="1400" b="1" dirty="0">
                  <a:solidFill>
                    <a:srgbClr val="A8131D"/>
                  </a:solidFill>
                  <a:latin typeface="Roboto Slab" pitchFamily="2" charset="0"/>
                  <a:cs typeface="Calibri" panose="020F0502020204030204" pitchFamily="34" charset="0"/>
                </a:rPr>
                <a:t>	Rémunération &amp; avantages</a:t>
              </a:r>
            </a:p>
            <a:p>
              <a:r>
                <a:rPr lang="fr-FR" sz="1400" b="1" dirty="0">
                  <a:solidFill>
                    <a:srgbClr val="A8131D"/>
                  </a:solidFill>
                  <a:latin typeface="Roboto Slab" pitchFamily="2" charset="0"/>
                  <a:cs typeface="Calibri" panose="020F0502020204030204" pitchFamily="34" charset="0"/>
                </a:rPr>
                <a:t>	</a:t>
              </a:r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Salaire brut mensuel négociable, prise en compte de l’expérience possible. </a:t>
              </a:r>
            </a:p>
            <a:p>
              <a:endPara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endParaRPr>
            </a:p>
            <a:p>
              <a:r>
                <a:rPr lang="fr-FR" sz="1100" dirty="0">
                  <a:solidFill>
                    <a:srgbClr val="0F3250"/>
                  </a:solidFill>
                  <a:latin typeface="Roboto Slab" pitchFamily="2" charset="0"/>
                  <a:cs typeface="Calibri" panose="020F0502020204030204" pitchFamily="34" charset="0"/>
                </a:rPr>
                <a:t>	</a:t>
              </a:r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Avantages : 13e mois, titres repas, mutuelle, prévoyance, RTT, horaires variables, 	télétravail possible, véhicule de service. Statut de Cadre autonome.</a:t>
              </a:r>
            </a:p>
            <a:p>
              <a:endParaRPr lang="fr-FR" alt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endParaRPr>
            </a:p>
            <a:p>
              <a:pPr algn="just"/>
              <a:r>
                <a:rPr lang="fr-FR" sz="1100" b="1" dirty="0">
                  <a:solidFill>
                    <a:srgbClr val="0F3250"/>
                  </a:solidFill>
                  <a:latin typeface="Roboto Slab" pitchFamily="2" charset="0"/>
                  <a:cs typeface="Calibri" panose="020F0502020204030204" pitchFamily="34" charset="0"/>
                </a:rPr>
                <a:t>	</a:t>
              </a:r>
            </a:p>
            <a:p>
              <a:pPr algn="just"/>
              <a:r>
                <a:rPr lang="fr-FR" sz="1100" b="1" dirty="0">
                  <a:solidFill>
                    <a:srgbClr val="0F3250"/>
                  </a:solidFill>
                  <a:latin typeface="Roboto Slab" pitchFamily="2" charset="0"/>
                  <a:cs typeface="Calibri" panose="020F0502020204030204" pitchFamily="34" charset="0"/>
                </a:rPr>
                <a:t>	</a:t>
              </a:r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Votre site de rattachement sera défini en fonction de votre lieu de résidence.</a:t>
              </a:r>
            </a:p>
            <a:p>
              <a:endPara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endParaRPr>
            </a:p>
            <a:p>
              <a:endParaRPr lang="fr-FR" sz="1400" b="1" dirty="0">
                <a:solidFill>
                  <a:srgbClr val="A8131D"/>
                </a:solidFill>
                <a:latin typeface="Roboto Slab" pitchFamily="2" charset="0"/>
                <a:cs typeface="Calibri" panose="020F0502020204030204" pitchFamily="34" charset="0"/>
              </a:endParaRPr>
            </a:p>
          </p:txBody>
        </p:sp>
        <p:pic>
          <p:nvPicPr>
            <p:cNvPr id="27" name="Picture 6" descr="Une image contenant symbole, logo, cercle, conception&#10;&#10;Description générée automatiquement">
              <a:extLst>
                <a:ext uri="{FF2B5EF4-FFF2-40B4-BE49-F238E27FC236}">
                  <a16:creationId xmlns:a16="http://schemas.microsoft.com/office/drawing/2014/main" id="{341FCD9F-6A91-C5BF-83E3-1A57DF12D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941" y="4579906"/>
              <a:ext cx="325438" cy="289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4" descr="Une image contenant conception&#10;&#10;Description générée automatiquement">
              <a:extLst>
                <a:ext uri="{FF2B5EF4-FFF2-40B4-BE49-F238E27FC236}">
                  <a16:creationId xmlns:a16="http://schemas.microsoft.com/office/drawing/2014/main" id="{3639F4C9-3A6F-322D-9D28-4FE371C0EB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528" y="5132051"/>
              <a:ext cx="473075" cy="308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Une image contenant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DB2A4E1B-23D4-485E-7BF5-B2D7490E7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528" y="2959518"/>
              <a:ext cx="387350" cy="351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3" descr="Une image contenant conception&#10;&#10;Description générée automatiquement">
              <a:extLst>
                <a:ext uri="{FF2B5EF4-FFF2-40B4-BE49-F238E27FC236}">
                  <a16:creationId xmlns:a16="http://schemas.microsoft.com/office/drawing/2014/main" id="{7C2907B4-CC2C-ECF5-5631-E690E8437A00}"/>
                </a:ext>
              </a:extLst>
            </p:cNvPr>
            <p:cNvPicPr/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528" y="2337117"/>
              <a:ext cx="358775" cy="249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FFB6B3DF-75E9-15B9-DEB1-AA9018F95E31}"/>
              </a:ext>
            </a:extLst>
          </p:cNvPr>
          <p:cNvSpPr txBox="1"/>
          <p:nvPr/>
        </p:nvSpPr>
        <p:spPr>
          <a:xfrm>
            <a:off x="209536" y="305104"/>
            <a:ext cx="7140602" cy="774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200" b="1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Le poste est à pourvoir dès que possible.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br>
              <a:rPr lang="fr-FR" sz="1200" b="1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</a:b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Ce poste nécessite des déplacements fréquents sur l’ensemble de la BFC.</a:t>
            </a:r>
          </a:p>
        </p:txBody>
      </p:sp>
      <p:pic>
        <p:nvPicPr>
          <p:cNvPr id="7" name="Picture 5" descr="Une image contenant cercle, Graphique, logo, conception&#10;&#10;Description générée automatiquement">
            <a:extLst>
              <a:ext uri="{FF2B5EF4-FFF2-40B4-BE49-F238E27FC236}">
                <a16:creationId xmlns:a16="http://schemas.microsoft.com/office/drawing/2014/main" id="{CE498719-755F-D0A7-686A-7735AC9A126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41" y="4151807"/>
            <a:ext cx="330201" cy="31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23024EB9-DA0A-8AFF-A642-3BF5672627D9}"/>
              </a:ext>
            </a:extLst>
          </p:cNvPr>
          <p:cNvSpPr/>
          <p:nvPr/>
        </p:nvSpPr>
        <p:spPr>
          <a:xfrm>
            <a:off x="1520384" y="9501514"/>
            <a:ext cx="5773649" cy="584775"/>
          </a:xfrm>
          <a:prstGeom prst="roundRect">
            <a:avLst/>
          </a:prstGeom>
          <a:solidFill>
            <a:srgbClr val="0F32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8BD1485-BA78-F2C0-0E33-95B39B15DA3B}"/>
              </a:ext>
            </a:extLst>
          </p:cNvPr>
          <p:cNvSpPr txBox="1"/>
          <p:nvPr/>
        </p:nvSpPr>
        <p:spPr>
          <a:xfrm>
            <a:off x="1587875" y="9515246"/>
            <a:ext cx="5551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>
                <a:solidFill>
                  <a:schemeClr val="bg1">
                    <a:lumMod val="95000"/>
                  </a:schemeClr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La CMA BFC est une structure </a:t>
            </a:r>
            <a:r>
              <a:rPr lang="fr-FR" sz="1400" dirty="0" err="1">
                <a:solidFill>
                  <a:schemeClr val="bg1">
                    <a:lumMod val="95000"/>
                  </a:schemeClr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handi</a:t>
            </a:r>
            <a:r>
              <a:rPr lang="fr-FR" sz="1400" dirty="0">
                <a:solidFill>
                  <a:schemeClr val="bg1">
                    <a:lumMod val="95000"/>
                  </a:schemeClr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-bienveillante qui favorise l’inclusion des travailleurs handicapés.</a:t>
            </a:r>
          </a:p>
        </p:txBody>
      </p:sp>
      <p:pic>
        <p:nvPicPr>
          <p:cNvPr id="1034" name="Picture 10" descr="Pictogramme 4 Handicaps">
            <a:extLst>
              <a:ext uri="{FF2B5EF4-FFF2-40B4-BE49-F238E27FC236}">
                <a16:creationId xmlns:a16="http://schemas.microsoft.com/office/drawing/2014/main" id="{6ECABA1A-59C9-C974-1A30-12FAC2810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41" y="9329893"/>
            <a:ext cx="989573" cy="98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6588645A-7233-C9F2-D833-B4E9355F71C6}"/>
              </a:ext>
            </a:extLst>
          </p:cNvPr>
          <p:cNvGrpSpPr/>
          <p:nvPr/>
        </p:nvGrpSpPr>
        <p:grpSpPr>
          <a:xfrm>
            <a:off x="2488164" y="10386709"/>
            <a:ext cx="3517714" cy="190954"/>
            <a:chOff x="4104761" y="1404951"/>
            <a:chExt cx="3129168" cy="19095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D920D97-5E8C-E2B3-4C13-A5F322E23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103" y="1405556"/>
              <a:ext cx="2837826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Date de publication : </a:t>
              </a:r>
              <a:r>
                <a:rPr lang="fr-FR" altLang="fr-FR" sz="1200" dirty="0">
                  <a:solidFill>
                    <a:srgbClr val="0F3250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13 février 2025</a:t>
              </a:r>
              <a:endParaRPr kumimoji="0" lang="fr-FR" altLang="fr-FR" sz="120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Roboto Slab" pitchFamily="2" charset="0"/>
                <a:cs typeface="Segoe UI" panose="020B0502040204020203" pitchFamily="34" charset="0"/>
              </a:endParaRPr>
            </a:p>
          </p:txBody>
        </p:sp>
        <p:pic>
          <p:nvPicPr>
            <p:cNvPr id="13" name="Picture 19" descr="Calendrier mensuel contour">
              <a:extLst>
                <a:ext uri="{FF2B5EF4-FFF2-40B4-BE49-F238E27FC236}">
                  <a16:creationId xmlns:a16="http://schemas.microsoft.com/office/drawing/2014/main" id="{831511C6-4D51-AEE2-F515-5A84C01B1F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 bwMode="auto">
            <a:xfrm>
              <a:off x="4104761" y="1404951"/>
              <a:ext cx="169862" cy="190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003444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8349</TotalTime>
  <Words>415</Words>
  <Application>Microsoft Office PowerPoint</Application>
  <PresentationFormat>Personnalisé</PresentationFormat>
  <Paragraphs>50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 Medium</vt:lpstr>
      <vt:lpstr>Roboto Slab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Yolaine CHARVET</dc:creator>
  <cp:lastModifiedBy>Julien CHAPET</cp:lastModifiedBy>
  <cp:revision>109</cp:revision>
  <cp:lastPrinted>2023-10-30T08:10:47Z</cp:lastPrinted>
  <dcterms:created xsi:type="dcterms:W3CDTF">2023-09-19T14:29:52Z</dcterms:created>
  <dcterms:modified xsi:type="dcterms:W3CDTF">2025-02-13T07:49:39Z</dcterms:modified>
</cp:coreProperties>
</file>