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089B3FF-A1A3-9F5C-5504-03601F82DCB7}" name="Delphine ENGELVIN" initials="DE" userId="S::dengelvin@artisanat-bfc.fr::3b2dbe11-4687-4a71-96df-4893614363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250"/>
    <a:srgbClr val="A81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3" y="-3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3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15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607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09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97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69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7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78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96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80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4AA24-619F-4A98-A6DC-20C7CCCF5054}" type="datetimeFigureOut">
              <a:rPr lang="fr-FR" smtClean="0"/>
              <a:t>09/05/2025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40FB4-6998-42A7-AD2E-BDD30A48178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656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gif"/><Relationship Id="rId2" Type="http://schemas.openxmlformats.org/officeDocument/2006/relationships/hyperlink" Target="mailto:recrutement@artisanat-bfc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capture d’écran, texte, Graphique, logo&#10;&#10;Description générée automatiquement">
            <a:extLst>
              <a:ext uri="{FF2B5EF4-FFF2-40B4-BE49-F238E27FC236}">
                <a16:creationId xmlns:a16="http://schemas.microsoft.com/office/drawing/2014/main" id="{C040DE29-F008-013E-A4B3-CF0D31F619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5"/>
          <a:stretch/>
        </p:blipFill>
        <p:spPr>
          <a:xfrm>
            <a:off x="-1" y="-6778"/>
            <a:ext cx="7559675" cy="1488606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6022283C-7D84-02C0-D026-A591C21D408D}"/>
              </a:ext>
            </a:extLst>
          </p:cNvPr>
          <p:cNvGrpSpPr/>
          <p:nvPr/>
        </p:nvGrpSpPr>
        <p:grpSpPr>
          <a:xfrm>
            <a:off x="4201589" y="1658643"/>
            <a:ext cx="3205687" cy="236238"/>
            <a:chOff x="4241332" y="1365559"/>
            <a:chExt cx="2851608" cy="2362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64F9E2-070B-9D07-0382-10544EA67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926" y="1417131"/>
              <a:ext cx="2597014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1200" b="1" dirty="0">
                  <a:solidFill>
                    <a:srgbClr val="0F3250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CDD 12 mois renouvelable</a:t>
              </a:r>
              <a:endPara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</p:txBody>
        </p:sp>
        <p:pic>
          <p:nvPicPr>
            <p:cNvPr id="2067" name="Picture 19" descr="Une image contenant logo, Rectangle, ligne, symbole&#10;&#10;Description générée automatiquement">
              <a:extLst>
                <a:ext uri="{FF2B5EF4-FFF2-40B4-BE49-F238E27FC236}">
                  <a16:creationId xmlns:a16="http://schemas.microsoft.com/office/drawing/2014/main" id="{9BF1C9BE-748B-9E03-B29D-E73D81805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365559"/>
              <a:ext cx="169862" cy="206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597C789F-4E46-925A-8C14-AEB4F8030983}"/>
              </a:ext>
            </a:extLst>
          </p:cNvPr>
          <p:cNvGrpSpPr/>
          <p:nvPr/>
        </p:nvGrpSpPr>
        <p:grpSpPr>
          <a:xfrm>
            <a:off x="4202881" y="2009364"/>
            <a:ext cx="2467682" cy="199650"/>
            <a:chOff x="4241332" y="1727737"/>
            <a:chExt cx="2467682" cy="199650"/>
          </a:xfrm>
        </p:grpSpPr>
        <p:sp>
          <p:nvSpPr>
            <p:cNvPr id="6" name="Rectangle 18">
              <a:extLst>
                <a:ext uri="{FF2B5EF4-FFF2-40B4-BE49-F238E27FC236}">
                  <a16:creationId xmlns:a16="http://schemas.microsoft.com/office/drawing/2014/main" id="{4FF21483-849F-17AB-7437-0EBC9F90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247" y="1742721"/>
              <a:ext cx="2182767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Départements : 71, 21, 25.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  <p:pic>
          <p:nvPicPr>
            <p:cNvPr id="2063" name="Picture 15" descr="Une image contenant cercle, créativité&#10;&#10;Description générée automatiquement">
              <a:extLst>
                <a:ext uri="{FF2B5EF4-FFF2-40B4-BE49-F238E27FC236}">
                  <a16:creationId xmlns:a16="http://schemas.microsoft.com/office/drawing/2014/main" id="{0DA51764-C655-BFA0-DE44-FA21B7F54B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332" y="1727737"/>
              <a:ext cx="166688" cy="196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Rectangle : coins arrondis 3">
            <a:extLst>
              <a:ext uri="{FF2B5EF4-FFF2-40B4-BE49-F238E27FC236}">
                <a16:creationId xmlns:a16="http://schemas.microsoft.com/office/drawing/2014/main" id="{C440760E-89EA-688E-7F29-4C40B02D5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90" y="1532150"/>
            <a:ext cx="3883733" cy="1034266"/>
          </a:xfrm>
          <a:prstGeom prst="roundRect">
            <a:avLst>
              <a:gd name="adj" fmla="val 16667"/>
            </a:avLst>
          </a:prstGeom>
          <a:solidFill>
            <a:srgbClr val="B0D2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5" name="Zone de texte 1">
            <a:extLst>
              <a:ext uri="{FF2B5EF4-FFF2-40B4-BE49-F238E27FC236}">
                <a16:creationId xmlns:a16="http://schemas.microsoft.com/office/drawing/2014/main" id="{FD68B6A0-7AA8-ACD7-2EB8-C17E240EB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26379"/>
            <a:ext cx="372342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b="1" dirty="0">
                <a:solidFill>
                  <a:srgbClr val="0F3250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Un chargé de relations entreprises pour diplômes supérieurs </a:t>
            </a:r>
            <a:r>
              <a:rPr lang="fr-FR" sz="1800" b="1" dirty="0">
                <a:ln>
                  <a:noFill/>
                </a:ln>
                <a:solidFill>
                  <a:srgbClr val="0F3250"/>
                </a:solidFill>
                <a:effectLst/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(H/F)</a:t>
            </a:r>
            <a:br>
              <a:rPr lang="fr-FR" sz="1800" b="1" dirty="0">
                <a:ln>
                  <a:noFill/>
                </a:ln>
                <a:solidFill>
                  <a:srgbClr val="0F3250"/>
                </a:solidFill>
                <a:effectLst/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</a:br>
            <a:endParaRPr lang="fr-FR" sz="18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8959DDC4-438F-3E98-FF5A-B95A8B4F3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3" y="2716315"/>
            <a:ext cx="7399079" cy="786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Et si vous rejoigniez une structure régionale qui accompagne les artisans d’aujourd’hui et de demain 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ontserrat Medium" pitchFamily="2" charset="0"/>
              <a:ea typeface="Roboto Slab" pitchFamily="2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Administrée par des artisans élus et toujours au plus près de ses clients, la </a:t>
            </a: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CMA Bourgogne Franche-Comté</a:t>
            </a: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Montserrat Medium" pitchFamily="2" charset="0"/>
                <a:ea typeface="Roboto Slab" pitchFamily="2" charset="0"/>
                <a:cs typeface="Calibri" panose="020F0502020204030204" pitchFamily="34" charset="0"/>
              </a:rPr>
              <a:t> accompagne les entreprises artisanales tout au long de leur vie et agit pour que l’artisanat soit reconnu dans l’économie régionale et locale.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A8131D"/>
                </a:solidFill>
                <a:effectLst/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Description du poste</a:t>
            </a:r>
          </a:p>
          <a:p>
            <a:pPr algn="just">
              <a:lnSpc>
                <a:spcPct val="120000"/>
              </a:lnSpc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Sous l’autorité de la responsable régionale commerciale et rattaché à la Direction Relation clients, le chargé de relations entreprises pour les diplômes supérieurs (H/F) intervient prioritairement dans les départements de la Saône et Loire (71), de la Côte d’Or (21) et du Doubs (25) et ponctuellement sur l’ensemble du territoire de la Bourgogne Franche-Comté pour contribuer au développement et au suivi des partenariats entreprises des formations supérieures proposées sur les 11 sites de la Chambre de métiers et de l’artisanat de Bourgogne-Franche-Comté.</a:t>
            </a:r>
          </a:p>
          <a:p>
            <a:pPr>
              <a:spcAft>
                <a:spcPts val="600"/>
              </a:spcAft>
            </a:pPr>
            <a:b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</a:br>
            <a:r>
              <a:rPr lang="fr-FR" altLang="fr-FR" sz="1600" b="1" dirty="0">
                <a:solidFill>
                  <a:srgbClr val="A8131D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rPr>
              <a:t>Missions</a:t>
            </a:r>
          </a:p>
          <a:p>
            <a:pPr marL="34290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Prospecter et entretenir un réseau d’entreprises partenaires pour accueillir des apprenants en alternance sur les diplômes supérieurs (post BAC à BAC+3)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Promouvoir les formations supérieures de la CMA BFC auprès des entreprises, des jeunes et des prescripteurs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Identifier les besoins en compétences des entreprises, recueillir et suivre les offres de contrats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Accompagner les entreprises dans la recherche d’apprenants et la mise en œuvre des contrats d’apprentissage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Participer au recrutement des futurs alternants et les accompagner dans leur recherche d’entreprise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Participer aux événements (forums, salons, portes ouvertes) visant à promouvoir l’offre de formation supérieure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Travailler en lien étroit avec les chargés d’apprentissage, les équipes pédagogiques, les conseillers formation et les chargés de relation entreprise de chaque site ;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"/>
            </a:pP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Assurer le </a:t>
            </a:r>
            <a:r>
              <a:rPr lang="fr-FR" sz="1200" dirty="0" err="1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reporting</a:t>
            </a:r>
            <a:r>
              <a:rPr lang="fr-FR" sz="12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 de l’activité (CRM, indicateurs, tableaux de bord). 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endParaRPr lang="fr-FR" sz="12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spcAft>
                <a:spcPts val="600"/>
              </a:spcAft>
            </a:pPr>
            <a:endParaRPr lang="fr-FR" sz="1200" dirty="0">
              <a:solidFill>
                <a:srgbClr val="0F3250"/>
              </a:solidFill>
              <a:latin typeface="Montserrat Medium" pitchFamily="2" charset="0"/>
              <a:cs typeface="Calibri" panose="020F050202020403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ED2A169-DDC0-20DC-1E34-F4EA32B4E73C}"/>
              </a:ext>
            </a:extLst>
          </p:cNvPr>
          <p:cNvGrpSpPr/>
          <p:nvPr/>
        </p:nvGrpSpPr>
        <p:grpSpPr>
          <a:xfrm>
            <a:off x="4200461" y="2311688"/>
            <a:ext cx="2746803" cy="235276"/>
            <a:chOff x="4094479" y="2055180"/>
            <a:chExt cx="2746803" cy="235276"/>
          </a:xfrm>
        </p:grpSpPr>
        <p:pic>
          <p:nvPicPr>
            <p:cNvPr id="2053" name="Picture 5" descr="Une image contenant cercle, Graphique, logo, conception&#10;&#10;Description générée automatiquement">
              <a:extLst>
                <a:ext uri="{FF2B5EF4-FFF2-40B4-BE49-F238E27FC236}">
                  <a16:creationId xmlns:a16="http://schemas.microsoft.com/office/drawing/2014/main" id="{BEF7B44B-F8E4-8A63-72BA-2811C4444A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479" y="2055180"/>
              <a:ext cx="249681" cy="235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FC2BE9D3-FB77-AA8E-6C74-917581297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006" y="2079090"/>
              <a:ext cx="245627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Salaire brut 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F3250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à négocier</a:t>
              </a:r>
              <a:endParaRPr kumimoji="0" lang="fr-FR" altLang="fr-FR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 Slab" pitchFamily="2" charset="0"/>
                <a:ea typeface="Roboto Slab" pitchFamily="2" charset="0"/>
              </a:endParaRPr>
            </a:p>
          </p:txBody>
        </p:sp>
      </p:grpSp>
      <p:pic>
        <p:nvPicPr>
          <p:cNvPr id="11" name="Image 10">
            <a:extLst>
              <a:ext uri="{FF2B5EF4-FFF2-40B4-BE49-F238E27FC236}">
                <a16:creationId xmlns:a16="http://schemas.microsoft.com/office/drawing/2014/main" id="{0237BC37-2E63-1061-C5BD-2FA30975CCE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542893">
            <a:off x="6764465" y="10063490"/>
            <a:ext cx="510159" cy="754546"/>
          </a:xfrm>
          <a:prstGeom prst="rect">
            <a:avLst/>
          </a:prstGeom>
        </p:spPr>
      </p:pic>
      <p:sp>
        <p:nvSpPr>
          <p:cNvPr id="12" name="Zone de texte 1">
            <a:extLst>
              <a:ext uri="{FF2B5EF4-FFF2-40B4-BE49-F238E27FC236}">
                <a16:creationId xmlns:a16="http://schemas.microsoft.com/office/drawing/2014/main" id="{AB452079-89F4-5011-F6A6-BF270FCCA1A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488199" y="380788"/>
            <a:ext cx="33266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Nous recrutons ! </a:t>
            </a:r>
            <a:endParaRPr lang="fr-FR" sz="3200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  <p:sp>
        <p:nvSpPr>
          <p:cNvPr id="13" name="Zone de texte 1">
            <a:extLst>
              <a:ext uri="{FF2B5EF4-FFF2-40B4-BE49-F238E27FC236}">
                <a16:creationId xmlns:a16="http://schemas.microsoft.com/office/drawing/2014/main" id="{1CC74481-6C23-EDC9-0609-3F737F8DD0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566726" y="449159"/>
            <a:ext cx="1159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Offre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oboto Slab" pitchFamily="2" charset="0"/>
                <a:ea typeface="Roboto Slab" pitchFamily="2" charset="0"/>
                <a:cs typeface="Arial Unicode MS"/>
              </a:rPr>
              <a:t>d’emploi</a:t>
            </a:r>
            <a:endParaRPr lang="fr-FR" sz="1200" b="1" dirty="0">
              <a:ln>
                <a:noFill/>
              </a:ln>
              <a:solidFill>
                <a:schemeClr val="bg1"/>
              </a:solidFill>
              <a:effectLst/>
              <a:uFill>
                <a:solidFill>
                  <a:srgbClr val="000000"/>
                </a:solidFill>
              </a:uFill>
              <a:latin typeface="Roboto Slab" pitchFamily="2" charset="0"/>
              <a:ea typeface="Roboto Slab" pitchFamily="2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61583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>
            <a:extLst>
              <a:ext uri="{FF2B5EF4-FFF2-40B4-BE49-F238E27FC236}">
                <a16:creationId xmlns:a16="http://schemas.microsoft.com/office/drawing/2014/main" id="{F500C416-91C9-9FF4-1887-1488225C295A}"/>
              </a:ext>
            </a:extLst>
          </p:cNvPr>
          <p:cNvSpPr txBox="1"/>
          <p:nvPr/>
        </p:nvSpPr>
        <p:spPr>
          <a:xfrm>
            <a:off x="1694999" y="6879349"/>
            <a:ext cx="416967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Prêt(e) à rejoindre l’équipe ?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Envoyez lettre de motivation + CV 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F3250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kumimoji="0" lang="fr-FR" altLang="fr-FR" b="0" i="0" u="sng" strike="noStrike" cap="none" normalizeH="0" baseline="0" dirty="0">
                <a:ln>
                  <a:noFill/>
                </a:ln>
                <a:solidFill>
                  <a:srgbClr val="EA4B3C"/>
                </a:solidFill>
                <a:effectLst/>
                <a:latin typeface="Roboto Slab" pitchFamily="2" charset="0"/>
                <a:ea typeface="Arial Unicode MS"/>
                <a:cs typeface="Times New Roman" panose="02020603050405020304" pitchFamily="18" charset="0"/>
                <a:hlinkClick r:id="rId2"/>
              </a:rPr>
              <a:t>recrutement@artisanat-bfc.fr</a:t>
            </a:r>
            <a:endParaRPr kumimoji="0" lang="fr-FR" altLang="fr-FR" b="0" i="0" u="sng" strike="noStrike" cap="none" normalizeH="0" baseline="0" dirty="0">
              <a:ln>
                <a:noFill/>
              </a:ln>
              <a:solidFill>
                <a:srgbClr val="EA4B3C"/>
              </a:solidFill>
              <a:effectLst/>
              <a:latin typeface="Roboto Slab" pitchFamily="2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2D372AE7-19A5-73A7-310E-00AFC021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36" y="10743404"/>
            <a:ext cx="21150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C100759B-78E9-ADA6-67BF-DD1806699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19" name="Rectangle 26">
            <a:extLst>
              <a:ext uri="{FF2B5EF4-FFF2-40B4-BE49-F238E27FC236}">
                <a16:creationId xmlns:a16="http://schemas.microsoft.com/office/drawing/2014/main" id="{162033E4-5986-6969-3ADB-0A8058F2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FB22B064-6355-E17E-CDD5-14D7954D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6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	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9938" algn="l"/>
              </a:tabLst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0A32FB67-7B23-8BA6-018A-0F99559B3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022381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pic>
        <p:nvPicPr>
          <p:cNvPr id="25" name="Picture 5" descr="Une image contenant cercle, Graphique, logo, conception&#10;&#10;Description générée automatiquement">
            <a:extLst>
              <a:ext uri="{FF2B5EF4-FFF2-40B4-BE49-F238E27FC236}">
                <a16:creationId xmlns:a16="http://schemas.microsoft.com/office/drawing/2014/main" id="{D8FDD740-6AF2-697B-A1E4-9FA14C20748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3" y="3917750"/>
            <a:ext cx="330201" cy="28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06FC8349-1B55-23E5-C361-98D67903E088}"/>
              </a:ext>
            </a:extLst>
          </p:cNvPr>
          <p:cNvGrpSpPr/>
          <p:nvPr/>
        </p:nvGrpSpPr>
        <p:grpSpPr>
          <a:xfrm>
            <a:off x="70342" y="1670006"/>
            <a:ext cx="7350137" cy="4044994"/>
            <a:chOff x="277004" y="1670006"/>
            <a:chExt cx="6994713" cy="4044994"/>
          </a:xfrm>
        </p:grpSpPr>
        <p:sp>
          <p:nvSpPr>
            <p:cNvPr id="2" name="Rectangle 5">
              <a:extLst>
                <a:ext uri="{FF2B5EF4-FFF2-40B4-BE49-F238E27FC236}">
                  <a16:creationId xmlns:a16="http://schemas.microsoft.com/office/drawing/2014/main" id="{4C261F69-583E-87B5-9A22-E1F4EA21A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04" y="1670006"/>
              <a:ext cx="6994713" cy="4044994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457200" algn="just"/>
              <a:r>
                <a:rPr lang="fr-FR" altLang="fr-FR" sz="1400" b="1" dirty="0">
                  <a:solidFill>
                    <a:srgbClr val="A8131D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Profil</a:t>
              </a:r>
              <a:r>
                <a:rPr kumimoji="0" lang="fr-FR" altLang="fr-FR" sz="1400" b="1" i="0" u="none" strike="noStrike" cap="none" normalizeH="0" baseline="0" dirty="0">
                  <a:ln>
                    <a:noFill/>
                  </a:ln>
                  <a:solidFill>
                    <a:srgbClr val="A8131D"/>
                  </a:solidFill>
                  <a:effectLst/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 </a:t>
              </a:r>
              <a:r>
                <a:rPr lang="fr-FR" altLang="fr-FR" sz="1400" b="1" dirty="0">
                  <a:solidFill>
                    <a:srgbClr val="A8131D"/>
                  </a:solidFill>
                  <a:latin typeface="Roboto Slab" pitchFamily="2" charset="0"/>
                  <a:ea typeface="Roboto Slab" pitchFamily="2" charset="0"/>
                  <a:cs typeface="Segoe UI" panose="020B0502040204020203" pitchFamily="34" charset="0"/>
                </a:rPr>
                <a:t>candidat</a:t>
              </a:r>
            </a:p>
            <a:p>
              <a:pPr marL="457200" algn="just"/>
              <a:endParaRPr lang="fr-FR" sz="1400" dirty="0">
                <a:solidFill>
                  <a:srgbClr val="0F3250"/>
                </a:solidFill>
                <a:latin typeface="Roboto Slab" pitchFamily="2" charset="0"/>
                <a:ea typeface="Roboto Slab" pitchFamily="2" charset="0"/>
                <a:cs typeface="Segoe UI" panose="020B0502040204020203" pitchFamily="34" charset="0"/>
              </a:endParaRP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BAC +2 /3 (Commerce, RH, Formation) Expérience de 2 à 5 ans souhaitée dans l’univers de la formation.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possédez une bonne connaissance du monde de l’entreprise et des dispositifs liés à l’apprentissage.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aimez le goût du contact, l’animation de réseau, la prospection et la négociation. 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êtes autonome, organisé et savez rendre compte.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Dynamique, optimiste, autonome et force de proposition, vous aimez le goût du challenge et le travail en équipe.</a:t>
              </a:r>
            </a:p>
            <a:p>
              <a:pPr marL="457200"/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Vous êtes titulaire du permis B.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fr-FR" sz="1200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400" b="1" dirty="0">
                  <a:solidFill>
                    <a:srgbClr val="A8131D"/>
                  </a:solidFill>
                  <a:latin typeface="Roboto Slab" pitchFamily="2" charset="0"/>
                  <a:cs typeface="Calibri" panose="020F0502020204030204" pitchFamily="34" charset="0"/>
                </a:rPr>
                <a:t>Rémunération &amp; avantages</a:t>
              </a:r>
            </a:p>
            <a:p>
              <a:r>
                <a:rPr lang="fr-FR" sz="1400" b="1" dirty="0">
                  <a:solidFill>
                    <a:srgbClr val="A8131D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</a:p>
            <a:p>
              <a:r>
                <a:rPr lang="fr-FR" sz="1400" b="1" dirty="0">
                  <a:solidFill>
                    <a:srgbClr val="A8131D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Salaire brut mensuel négociable, prise en compte de l’expérience possible. </a:t>
              </a:r>
            </a:p>
            <a:p>
              <a:endPara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r>
                <a:rPr lang="fr-FR" sz="1100" dirty="0">
                  <a:solidFill>
                    <a:srgbClr val="0F3250"/>
                  </a:solidFill>
                  <a:latin typeface="Roboto Slab" pitchFamily="2" charset="0"/>
                  <a:cs typeface="Calibri" panose="020F0502020204030204" pitchFamily="34" charset="0"/>
                </a:rPr>
                <a:t>	</a:t>
              </a:r>
              <a:r>
                <a:rPr lang="fr-FR" sz="1100" dirty="0">
                  <a:solidFill>
                    <a:srgbClr val="0F3250"/>
                  </a:solidFill>
                  <a:latin typeface="Montserrat Medium" pitchFamily="2" charset="0"/>
                  <a:cs typeface="Calibri" panose="020F0502020204030204" pitchFamily="34" charset="0"/>
                </a:rPr>
                <a:t>Avantages : 13e mois, titres repas, mutuelle, prévoyance, RTT, statut cadre autonome, 	télétravail possible, véhicule de service mis à disposition.</a:t>
              </a:r>
            </a:p>
            <a:p>
              <a:endParaRPr lang="fr-FR" alt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endParaRPr 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endParaRPr>
            </a:p>
            <a:p>
              <a:endParaRPr lang="fr-FR" sz="1400" b="1" dirty="0">
                <a:solidFill>
                  <a:srgbClr val="A8131D"/>
                </a:solidFill>
                <a:latin typeface="Roboto Slab" pitchFamily="2" charset="0"/>
                <a:cs typeface="Calibri" panose="020F0502020204030204" pitchFamily="34" charset="0"/>
              </a:endParaRPr>
            </a:p>
          </p:txBody>
        </p:sp>
        <p:pic>
          <p:nvPicPr>
            <p:cNvPr id="27" name="Picture 6" descr="Une image contenant symbole, logo, cercle, conception&#10;&#10;Description générée automatiquement">
              <a:extLst>
                <a:ext uri="{FF2B5EF4-FFF2-40B4-BE49-F238E27FC236}">
                  <a16:creationId xmlns:a16="http://schemas.microsoft.com/office/drawing/2014/main" id="{341FCD9F-6A91-C5BF-83E3-1A57DF12D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941" y="4764966"/>
              <a:ext cx="325438" cy="289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Une image contenant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DB2A4E1B-23D4-485E-7BF5-B2D7490E7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28" y="3093330"/>
              <a:ext cx="387350" cy="351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3" descr="Une image contenant conception&#10;&#10;Description générée automatiquement">
              <a:extLst>
                <a:ext uri="{FF2B5EF4-FFF2-40B4-BE49-F238E27FC236}">
                  <a16:creationId xmlns:a16="http://schemas.microsoft.com/office/drawing/2014/main" id="{7C2907B4-CC2C-ECF5-5631-E690E8437A00}"/>
                </a:ext>
              </a:extLst>
            </p:cNvPr>
            <p:cNvPicPr/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528" y="2337117"/>
              <a:ext cx="358775" cy="249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FFB6B3DF-75E9-15B9-DEB1-AA9018F95E31}"/>
              </a:ext>
            </a:extLst>
          </p:cNvPr>
          <p:cNvSpPr txBox="1"/>
          <p:nvPr/>
        </p:nvSpPr>
        <p:spPr>
          <a:xfrm>
            <a:off x="209536" y="305104"/>
            <a:ext cx="7140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200" b="1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Le poste est à pourvoir dès que possible. Poste couvrant plusieurs départements avec déplacements fréquents sur l’ensemble du périmètre considéré (site de rattachement à définir en fonction de votre résidence).</a:t>
            </a:r>
          </a:p>
        </p:txBody>
      </p:sp>
      <p:pic>
        <p:nvPicPr>
          <p:cNvPr id="7" name="Picture 5" descr="Une image contenant cercle, Graphique, logo, conception&#10;&#10;Description générée automatiquement">
            <a:extLst>
              <a:ext uri="{FF2B5EF4-FFF2-40B4-BE49-F238E27FC236}">
                <a16:creationId xmlns:a16="http://schemas.microsoft.com/office/drawing/2014/main" id="{CE498719-755F-D0A7-686A-7735AC9A126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16" y="4293328"/>
            <a:ext cx="330201" cy="3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23024EB9-DA0A-8AFF-A642-3BF5672627D9}"/>
              </a:ext>
            </a:extLst>
          </p:cNvPr>
          <p:cNvSpPr/>
          <p:nvPr/>
        </p:nvSpPr>
        <p:spPr>
          <a:xfrm>
            <a:off x="1520384" y="9501514"/>
            <a:ext cx="5773649" cy="584775"/>
          </a:xfrm>
          <a:prstGeom prst="roundRect">
            <a:avLst/>
          </a:prstGeom>
          <a:solidFill>
            <a:srgbClr val="0F32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8BD1485-BA78-F2C0-0E33-95B39B15DA3B}"/>
              </a:ext>
            </a:extLst>
          </p:cNvPr>
          <p:cNvSpPr txBox="1"/>
          <p:nvPr/>
        </p:nvSpPr>
        <p:spPr>
          <a:xfrm>
            <a:off x="1587875" y="9515246"/>
            <a:ext cx="5551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La CMA BFC est une structure </a:t>
            </a:r>
            <a:r>
              <a:rPr lang="fr-FR" sz="1400" dirty="0" err="1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handi</a:t>
            </a:r>
            <a:r>
              <a:rPr lang="fr-FR" sz="1400" dirty="0">
                <a:solidFill>
                  <a:schemeClr val="bg1">
                    <a:lumMod val="95000"/>
                  </a:schemeClr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-bienveillante qui favorise l’inclusion des travailleurs handicapés.</a:t>
            </a:r>
          </a:p>
        </p:txBody>
      </p:sp>
      <p:pic>
        <p:nvPicPr>
          <p:cNvPr id="1034" name="Picture 10" descr="Pictogramme 4 Handicaps">
            <a:extLst>
              <a:ext uri="{FF2B5EF4-FFF2-40B4-BE49-F238E27FC236}">
                <a16:creationId xmlns:a16="http://schemas.microsoft.com/office/drawing/2014/main" id="{6ECABA1A-59C9-C974-1A30-12FAC2810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1" y="9329893"/>
            <a:ext cx="989573" cy="98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16F5A0F-D2C4-C9DF-F5B2-7E6586C39627}"/>
              </a:ext>
            </a:extLst>
          </p:cNvPr>
          <p:cNvSpPr txBox="1"/>
          <p:nvPr/>
        </p:nvSpPr>
        <p:spPr>
          <a:xfrm>
            <a:off x="1724027" y="10247423"/>
            <a:ext cx="416967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100" dirty="0">
                <a:solidFill>
                  <a:srgbClr val="0F3250"/>
                </a:solidFill>
                <a:latin typeface="Montserrat Medium" pitchFamily="2" charset="0"/>
                <a:cs typeface="Calibri" panose="020F0502020204030204" pitchFamily="34" charset="0"/>
              </a:rPr>
              <a:t>Date de publication : XXXXX</a:t>
            </a:r>
          </a:p>
        </p:txBody>
      </p:sp>
    </p:spTree>
    <p:extLst>
      <p:ext uri="{BB962C8B-B14F-4D97-AF65-F5344CB8AC3E}">
        <p14:creationId xmlns:p14="http://schemas.microsoft.com/office/powerpoint/2010/main" val="40003444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3728</TotalTime>
  <Words>564</Words>
  <Application>Microsoft Office PowerPoint</Application>
  <PresentationFormat>Personnalisé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 Medium</vt:lpstr>
      <vt:lpstr>Roboto Slab</vt:lpstr>
      <vt:lpstr>Symbol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Yolaine CHARVET</dc:creator>
  <cp:lastModifiedBy>Julien CHAPET</cp:lastModifiedBy>
  <cp:revision>99</cp:revision>
  <cp:lastPrinted>2023-10-30T08:10:47Z</cp:lastPrinted>
  <dcterms:created xsi:type="dcterms:W3CDTF">2023-09-19T14:29:52Z</dcterms:created>
  <dcterms:modified xsi:type="dcterms:W3CDTF">2025-05-09T12:04:59Z</dcterms:modified>
</cp:coreProperties>
</file>